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44" r:id="rId5"/>
    <p:sldMasterId id="2147483781" r:id="rId6"/>
    <p:sldMasterId id="2147483803" r:id="rId7"/>
  </p:sldMasterIdLst>
  <p:notesMasterIdLst>
    <p:notesMasterId r:id="rId13"/>
  </p:notesMasterIdLst>
  <p:sldIdLst>
    <p:sldId id="270" r:id="rId8"/>
    <p:sldId id="271" r:id="rId9"/>
    <p:sldId id="257" r:id="rId10"/>
    <p:sldId id="269" r:id="rId11"/>
    <p:sldId id="272"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51" autoAdjust="0"/>
    <p:restoredTop sz="93850" autoAdjust="0"/>
  </p:normalViewPr>
  <p:slideViewPr>
    <p:cSldViewPr snapToGrid="0">
      <p:cViewPr varScale="1">
        <p:scale>
          <a:sx n="106" d="100"/>
          <a:sy n="106" d="100"/>
        </p:scale>
        <p:origin x="2244" y="1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AD732-5173-45D9-A74B-75261E038A77}" type="datetimeFigureOut">
              <a:rPr lang="en-US" smtClean="0"/>
              <a:t>12/8/2023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63CBE2-CE6B-4BDD-BF0B-22E9777FB880}" type="slidenum">
              <a:rPr lang="en-US" smtClean="0"/>
              <a:t>‹#›</a:t>
            </a:fld>
            <a:endParaRPr lang="en-US" dirty="0"/>
          </a:p>
        </p:txBody>
      </p:sp>
    </p:spTree>
    <p:extLst>
      <p:ext uri="{BB962C8B-B14F-4D97-AF65-F5344CB8AC3E}">
        <p14:creationId xmlns:p14="http://schemas.microsoft.com/office/powerpoint/2010/main" val="3062757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marL="0" marR="0" lvl="0" indent="0" algn="r" defTabSz="938161" rtl="0" eaLnBrk="1" fontAlgn="auto" latinLnBrk="0" hangingPunct="1">
              <a:lnSpc>
                <a:spcPct val="100000"/>
              </a:lnSpc>
              <a:spcBef>
                <a:spcPts val="0"/>
              </a:spcBef>
              <a:spcAft>
                <a:spcPts val="0"/>
              </a:spcAft>
              <a:buClrTx/>
              <a:buSzTx/>
              <a:buFontTx/>
              <a:buNone/>
              <a:tabLst/>
              <a:defRPr/>
            </a:pPr>
            <a:fld id="{FBDC0080-6EED-429E-A6A7-FB91A561EB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8161"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28675" name="Rectangle 2"/>
          <p:cNvSpPr>
            <a:spLocks noGrp="1" noRot="1" noChangeAspect="1" noChangeArrowheads="1" noTextEdit="1"/>
          </p:cNvSpPr>
          <p:nvPr>
            <p:ph type="sldImg"/>
          </p:nvPr>
        </p:nvSpPr>
        <p:spPr>
          <a:xfrm>
            <a:off x="1181100" y="509588"/>
            <a:ext cx="4648200" cy="3486150"/>
          </a:xfrm>
          <a:ln/>
        </p:spPr>
      </p:sp>
      <p:sp>
        <p:nvSpPr>
          <p:cNvPr id="28676" name="Rectangle 3"/>
          <p:cNvSpPr>
            <a:spLocks noGrp="1" noChangeArrowheads="1"/>
          </p:cNvSpPr>
          <p:nvPr>
            <p:ph type="body" idx="1"/>
          </p:nvPr>
        </p:nvSpPr>
        <p:spPr>
          <a:xfrm>
            <a:off x="803275" y="4005264"/>
            <a:ext cx="5454650" cy="4964112"/>
          </a:xfrm>
          <a:noFill/>
          <a:ln/>
        </p:spPr>
        <p:txBody>
          <a:bodyPr/>
          <a:lstStyle/>
          <a:p>
            <a:endParaRPr lang="en-US" sz="1100" dirty="0"/>
          </a:p>
        </p:txBody>
      </p:sp>
    </p:spTree>
    <p:extLst>
      <p:ext uri="{BB962C8B-B14F-4D97-AF65-F5344CB8AC3E}">
        <p14:creationId xmlns:p14="http://schemas.microsoft.com/office/powerpoint/2010/main" val="730346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27A619-4329-40A4-88D9-17D08725F5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483" name="Rectangle 2"/>
          <p:cNvSpPr>
            <a:spLocks noGrp="1" noRot="1" noChangeAspect="1" noChangeArrowheads="1" noTextEdit="1"/>
          </p:cNvSpPr>
          <p:nvPr>
            <p:ph type="sldImg"/>
          </p:nvPr>
        </p:nvSpPr>
        <p:spPr>
          <a:xfrm>
            <a:off x="1182688" y="696913"/>
            <a:ext cx="4646612" cy="3484562"/>
          </a:xfrm>
          <a:ln/>
        </p:spPr>
      </p:sp>
      <p:sp>
        <p:nvSpPr>
          <p:cNvPr id="20484" name="Rectangle 3"/>
          <p:cNvSpPr>
            <a:spLocks noGrp="1" noChangeArrowheads="1"/>
          </p:cNvSpPr>
          <p:nvPr>
            <p:ph type="body" idx="1"/>
          </p:nvPr>
        </p:nvSpPr>
        <p:spPr>
          <a:xfrm>
            <a:off x="89713" y="4171215"/>
            <a:ext cx="6731650" cy="4987531"/>
          </a:xfrm>
          <a:noFill/>
          <a:ln/>
        </p:spPr>
        <p:txBody>
          <a:bodyPr/>
          <a:lstStyle/>
          <a:p>
            <a:pPr>
              <a:lnSpc>
                <a:spcPct val="80000"/>
              </a:lnSpc>
              <a:spcBef>
                <a:spcPct val="0"/>
              </a:spcBef>
            </a:pPr>
            <a:endParaRPr lang="en-US" sz="900" dirty="0"/>
          </a:p>
        </p:txBody>
      </p:sp>
    </p:spTree>
    <p:extLst>
      <p:ext uri="{BB962C8B-B14F-4D97-AF65-F5344CB8AC3E}">
        <p14:creationId xmlns:p14="http://schemas.microsoft.com/office/powerpoint/2010/main" val="470552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marL="0" marR="0" lvl="0" indent="0" algn="r" defTabSz="938161" rtl="0" eaLnBrk="1" fontAlgn="auto" latinLnBrk="0" hangingPunct="1">
              <a:lnSpc>
                <a:spcPct val="100000"/>
              </a:lnSpc>
              <a:spcBef>
                <a:spcPts val="0"/>
              </a:spcBef>
              <a:spcAft>
                <a:spcPts val="0"/>
              </a:spcAft>
              <a:buClrTx/>
              <a:buSzTx/>
              <a:buFontTx/>
              <a:buNone/>
              <a:tabLst/>
              <a:defRPr/>
            </a:pPr>
            <a:fld id="{FBDC0080-6EED-429E-A6A7-FB91A561EB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8161"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675" name="Rectangle 2"/>
          <p:cNvSpPr>
            <a:spLocks noGrp="1" noRot="1" noChangeAspect="1" noChangeArrowheads="1" noTextEdit="1"/>
          </p:cNvSpPr>
          <p:nvPr>
            <p:ph type="sldImg"/>
          </p:nvPr>
        </p:nvSpPr>
        <p:spPr>
          <a:xfrm>
            <a:off x="1181100" y="509588"/>
            <a:ext cx="4648200" cy="3486150"/>
          </a:xfrm>
          <a:ln/>
        </p:spPr>
      </p:sp>
      <p:sp>
        <p:nvSpPr>
          <p:cNvPr id="28676" name="Rectangle 3"/>
          <p:cNvSpPr>
            <a:spLocks noGrp="1" noChangeArrowheads="1"/>
          </p:cNvSpPr>
          <p:nvPr>
            <p:ph type="body" idx="1"/>
          </p:nvPr>
        </p:nvSpPr>
        <p:spPr>
          <a:xfrm>
            <a:off x="803275" y="4005264"/>
            <a:ext cx="5454650" cy="4964112"/>
          </a:xfrm>
          <a:noFill/>
          <a:ln/>
        </p:spPr>
        <p:txBody>
          <a:bodyPr/>
          <a:lstStyle/>
          <a:p>
            <a:endParaRPr lang="en-US" sz="1100" baseline="0" dirty="0"/>
          </a:p>
        </p:txBody>
      </p:sp>
    </p:spTree>
    <p:extLst>
      <p:ext uri="{BB962C8B-B14F-4D97-AF65-F5344CB8AC3E}">
        <p14:creationId xmlns:p14="http://schemas.microsoft.com/office/powerpoint/2010/main" val="4167462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marL="0" marR="0" lvl="0" indent="0" algn="r" defTabSz="938161" rtl="0" eaLnBrk="1" fontAlgn="auto" latinLnBrk="0" hangingPunct="1">
              <a:lnSpc>
                <a:spcPct val="100000"/>
              </a:lnSpc>
              <a:spcBef>
                <a:spcPts val="0"/>
              </a:spcBef>
              <a:spcAft>
                <a:spcPts val="0"/>
              </a:spcAft>
              <a:buClrTx/>
              <a:buSzTx/>
              <a:buFontTx/>
              <a:buNone/>
              <a:tabLst/>
              <a:defRPr/>
            </a:pPr>
            <a:fld id="{FBDC0080-6EED-429E-A6A7-FB91A561EB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8161"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675" name="Rectangle 2"/>
          <p:cNvSpPr>
            <a:spLocks noGrp="1" noRot="1" noChangeAspect="1" noChangeArrowheads="1" noTextEdit="1"/>
          </p:cNvSpPr>
          <p:nvPr>
            <p:ph type="sldImg"/>
          </p:nvPr>
        </p:nvSpPr>
        <p:spPr>
          <a:xfrm>
            <a:off x="1181100" y="509588"/>
            <a:ext cx="4648200" cy="3486150"/>
          </a:xfrm>
          <a:ln/>
        </p:spPr>
      </p:sp>
      <p:sp>
        <p:nvSpPr>
          <p:cNvPr id="28676" name="Rectangle 3"/>
          <p:cNvSpPr>
            <a:spLocks noGrp="1" noChangeArrowheads="1"/>
          </p:cNvSpPr>
          <p:nvPr>
            <p:ph type="body" idx="1"/>
          </p:nvPr>
        </p:nvSpPr>
        <p:spPr>
          <a:xfrm>
            <a:off x="803275" y="4005264"/>
            <a:ext cx="5454650" cy="4964112"/>
          </a:xfrm>
          <a:noFill/>
          <a:ln/>
        </p:spPr>
        <p:txBody>
          <a:bodyPr/>
          <a:lstStyle/>
          <a:p>
            <a:endParaRPr lang="en-US" sz="1100" dirty="0"/>
          </a:p>
        </p:txBody>
      </p:sp>
    </p:spTree>
    <p:extLst>
      <p:ext uri="{BB962C8B-B14F-4D97-AF65-F5344CB8AC3E}">
        <p14:creationId xmlns:p14="http://schemas.microsoft.com/office/powerpoint/2010/main" val="3381355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PNAV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235586"/>
            <a:ext cx="6400800" cy="1600200"/>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424" y="1567293"/>
            <a:ext cx="2359152" cy="2359152"/>
          </a:xfrm>
          <a:prstGeom prst="rect">
            <a:avLst/>
          </a:prstGeom>
        </p:spPr>
      </p:pic>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dirty="0">
                <a:solidFill>
                  <a:prstClr val="black"/>
                </a:solidFill>
              </a:endParaRPr>
            </a:p>
          </p:txBody>
        </p:sp>
      </p:gr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210633334"/>
      </p:ext>
    </p:extLst>
  </p:cSld>
  <p:clrMapOvr>
    <a:masterClrMapping/>
  </p:clrMapOvr>
  <p:extLst mod="1">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777240"/>
          </a:xfrm>
          <a:prstGeom prst="rect">
            <a:avLst/>
          </a:prstGeom>
        </p:spPr>
        <p:txBody>
          <a:bodyPr rIns="0" anchor="ctr"/>
          <a:lstStyle>
            <a:lvl1pPr algn="r">
              <a:defRPr sz="3200" b="1" i="0">
                <a:solidFill>
                  <a:srgbClr val="002060"/>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295400"/>
            <a:ext cx="8686800" cy="4779962"/>
          </a:xfrm>
          <a:prstGeom prst="rect">
            <a:avLst/>
          </a:prstGeom>
        </p:spPr>
        <p:txBody>
          <a:bodyPr lIns="0" tIns="0" rIns="0" bIns="0"/>
          <a:lstStyle>
            <a:lvl1pPr marL="228600" indent="-228600">
              <a:buFont typeface="Wingdings" panose="05000000000000000000" pitchFamily="2" charset="2"/>
              <a:buChar char="§"/>
              <a:defRPr sz="2000" b="1">
                <a:latin typeface="Arial" panose="020B0604020202020204" pitchFamily="34" charset="0"/>
                <a:cs typeface="Arial" panose="020B0604020202020204" pitchFamily="34" charset="0"/>
              </a:defRPr>
            </a:lvl1pPr>
            <a:lvl2pPr marL="457200" indent="-228600">
              <a:buFont typeface="Arial" panose="020B0604020202020204" pitchFamily="34" charset="0"/>
              <a:buChar char="•"/>
              <a:defRPr sz="1800">
                <a:latin typeface="Arial" panose="020B0604020202020204" pitchFamily="34" charset="0"/>
                <a:cs typeface="Arial" panose="020B0604020202020204" pitchFamily="34" charset="0"/>
              </a:defRPr>
            </a:lvl2pPr>
            <a:lvl3pPr marL="804863" indent="-228600">
              <a:buFont typeface="Arial" panose="020B0604020202020204" pitchFamily="34" charset="0"/>
              <a:buChar char="̶"/>
              <a:defRPr sz="1600">
                <a:latin typeface="Arial" panose="020B0604020202020204" pitchFamily="34" charset="0"/>
                <a:cs typeface="Arial" panose="020B0604020202020204" pitchFamily="34" charset="0"/>
              </a:defRPr>
            </a:lvl3pPr>
            <a:lvl4pPr marL="1033463" indent="-228600">
              <a:buFont typeface="Wingdings" panose="05000000000000000000" pitchFamily="2" charset="2"/>
              <a:buChar char="§"/>
              <a:defRPr sz="1400">
                <a:latin typeface="Arial" panose="020B0604020202020204" pitchFamily="34" charset="0"/>
                <a:cs typeface="Arial" panose="020B0604020202020204" pitchFamily="34" charset="0"/>
              </a:defRPr>
            </a:lvl4pPr>
            <a:lvl5pPr marL="1262063" indent="-228600">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dirty="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1000"/>
            </a:lvl1pPr>
          </a:lstStyle>
          <a:p>
            <a:fld id="{404AB8AB-3EBC-43BA-8934-64629AF21890}" type="slidenum">
              <a:rPr lang="en-US" smtClean="0">
                <a:solidFill>
                  <a:prstClr val="black"/>
                </a:solidFill>
              </a:rPr>
              <a:pPr/>
              <a:t>‹#›</a:t>
            </a:fld>
            <a:endParaRPr lang="en-US" dirty="0">
              <a:solidFill>
                <a:prstClr val="black"/>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014" y="232520"/>
            <a:ext cx="777240" cy="777240"/>
          </a:xfrm>
          <a:prstGeom prst="rect">
            <a:avLst/>
          </a:prstGeom>
        </p:spPr>
      </p:pic>
    </p:spTree>
    <p:extLst>
      <p:ext uri="{BB962C8B-B14F-4D97-AF65-F5344CB8AC3E}">
        <p14:creationId xmlns:p14="http://schemas.microsoft.com/office/powerpoint/2010/main" val="3015992767"/>
      </p:ext>
    </p:extLst>
  </p:cSld>
  <p:clrMapOvr>
    <a:masterClrMapping/>
  </p:clrMapOvr>
  <p:extLst mod="1">
    <p:ext uri="{DCECCB84-F9BA-43D5-87BE-67443E8EF086}">
      <p15:sldGuideLst xmlns:p15="http://schemas.microsoft.com/office/powerpoint/2012/main">
        <p15:guide id="1" pos="2880">
          <p15:clr>
            <a:srgbClr val="FBAE40"/>
          </p15:clr>
        </p15:guide>
        <p15:guide id="2" orient="horz" pos="81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mbper Stick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777240"/>
          </a:xfrm>
          <a:prstGeom prst="rect">
            <a:avLst/>
          </a:prstGeom>
        </p:spPr>
        <p:txBody>
          <a:bodyPr rIns="0" anchor="ctr"/>
          <a:lstStyle>
            <a:lvl1pPr algn="r">
              <a:defRPr sz="3200" b="1" i="0">
                <a:solidFill>
                  <a:srgbClr val="002060"/>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295400"/>
            <a:ext cx="8686800" cy="4779962"/>
          </a:xfrm>
          <a:prstGeom prst="rect">
            <a:avLst/>
          </a:prstGeom>
        </p:spPr>
        <p:txBody>
          <a:bodyPr lIns="0" tIns="0" rIns="0" bIns="0"/>
          <a:lstStyle>
            <a:lvl1pPr marL="228600" indent="-228600">
              <a:spcBef>
                <a:spcPts val="0"/>
              </a:spcBef>
              <a:buFont typeface="Wingdings" panose="05000000000000000000" pitchFamily="2" charset="2"/>
              <a:buChar char="§"/>
              <a:defRPr sz="2000" b="1">
                <a:latin typeface="Arial" panose="020B0604020202020204" pitchFamily="34" charset="0"/>
                <a:cs typeface="Arial" panose="020B0604020202020204" pitchFamily="34" charset="0"/>
              </a:defRPr>
            </a:lvl1pPr>
            <a:lvl2pPr marL="457200" indent="-228600">
              <a:buFont typeface="Arial" panose="020B0604020202020204" pitchFamily="34" charset="0"/>
              <a:buChar char="•"/>
              <a:defRPr sz="1800">
                <a:latin typeface="Arial" panose="020B0604020202020204" pitchFamily="34" charset="0"/>
                <a:cs typeface="Arial" panose="020B0604020202020204" pitchFamily="34" charset="0"/>
              </a:defRPr>
            </a:lvl2pPr>
            <a:lvl3pPr marL="804863" indent="-234950">
              <a:buFont typeface="Arial" panose="020B0604020202020204" pitchFamily="34" charset="0"/>
              <a:buChar char="̶"/>
              <a:defRPr sz="1600">
                <a:latin typeface="Arial" panose="020B0604020202020204" pitchFamily="34" charset="0"/>
                <a:cs typeface="Arial" panose="020B0604020202020204" pitchFamily="34" charset="0"/>
              </a:defRPr>
            </a:lvl3pPr>
            <a:lvl4pPr marL="1033463" indent="-228600">
              <a:buFont typeface="Wingdings" panose="05000000000000000000" pitchFamily="2" charset="2"/>
              <a:buChar char="§"/>
              <a:defRPr sz="1400">
                <a:latin typeface="Arial" panose="020B0604020202020204" pitchFamily="34" charset="0"/>
                <a:cs typeface="Arial" panose="020B0604020202020204" pitchFamily="34" charset="0"/>
              </a:defRPr>
            </a:lvl4pPr>
            <a:lvl5pPr marL="1262063" indent="-228600">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dirty="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1000"/>
            </a:lvl1pPr>
          </a:lstStyle>
          <a:p>
            <a:fld id="{404AB8AB-3EBC-43BA-8934-64629AF21890}" type="slidenum">
              <a:rPr lang="en-US" smtClean="0">
                <a:solidFill>
                  <a:prstClr val="black"/>
                </a:solidFill>
              </a:rPr>
              <a:pPr/>
              <a:t>‹#›</a:t>
            </a:fld>
            <a:endParaRPr lang="en-US" dirty="0">
              <a:solidFill>
                <a:prstClr val="black"/>
              </a:solidFill>
            </a:endParaRPr>
          </a:p>
        </p:txBody>
      </p:sp>
      <p:sp>
        <p:nvSpPr>
          <p:cNvPr id="16" name="Content Placeholder 15"/>
          <p:cNvSpPr>
            <a:spLocks noGrp="1"/>
          </p:cNvSpPr>
          <p:nvPr>
            <p:ph sz="quarter" idx="13"/>
          </p:nvPr>
        </p:nvSpPr>
        <p:spPr>
          <a:xfrm>
            <a:off x="233363" y="6106188"/>
            <a:ext cx="8682034" cy="458834"/>
          </a:xfrm>
          <a:prstGeom prst="rect">
            <a:avLst/>
          </a:prstGeom>
          <a:gradFill flip="none" rotWithShape="1">
            <a:gsLst>
              <a:gs pos="0">
                <a:srgbClr val="002060"/>
              </a:gs>
              <a:gs pos="100000">
                <a:srgbClr val="0000FF"/>
              </a:gs>
            </a:gsLst>
            <a:lin ang="16200000" scaled="1"/>
            <a:tileRect/>
          </a:gradFill>
        </p:spPr>
        <p:txBody>
          <a:bodyPr lIns="0" tIns="0" rIns="0" bIns="0" anchor="ctr"/>
          <a:lstStyle>
            <a:lvl1pPr marL="0" indent="0" algn="ctr">
              <a:spcBef>
                <a:spcPts val="0"/>
              </a:spcBef>
              <a:buNone/>
              <a:defRPr sz="1800" b="1" i="1">
                <a:solidFill>
                  <a:schemeClr val="bg1"/>
                </a:solidFill>
              </a:defRPr>
            </a:lvl1pPr>
            <a:lvl2pPr marL="457200" indent="0" algn="ctr">
              <a:buNone/>
              <a:defRPr sz="1800" b="1"/>
            </a:lvl2pPr>
            <a:lvl3pPr marL="914400" indent="0" algn="ctr">
              <a:buNone/>
              <a:defRPr sz="1800" b="1"/>
            </a:lvl3pPr>
            <a:lvl4pPr marL="1371600" indent="0" algn="ctr">
              <a:buNone/>
              <a:defRPr sz="1800" b="1"/>
            </a:lvl4pPr>
            <a:lvl5pPr marL="1828800" indent="0" algn="ctr">
              <a:buNone/>
              <a:defRPr sz="1800" b="1"/>
            </a:lvl5pPr>
          </a:lstStyle>
          <a:p>
            <a:pPr lvl="0"/>
            <a:r>
              <a:rPr lang="en-US" dirty="0" smtClean="0"/>
              <a:t>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014" y="232520"/>
            <a:ext cx="777240" cy="777240"/>
          </a:xfrm>
          <a:prstGeom prst="rect">
            <a:avLst/>
          </a:prstGeom>
        </p:spPr>
      </p:pic>
    </p:spTree>
    <p:extLst>
      <p:ext uri="{BB962C8B-B14F-4D97-AF65-F5344CB8AC3E}">
        <p14:creationId xmlns:p14="http://schemas.microsoft.com/office/powerpoint/2010/main" val="1070375497"/>
      </p:ext>
    </p:extLst>
  </p:cSld>
  <p:clrMapOvr>
    <a:masterClrMapping/>
  </p:clrMapOvr>
  <p:extLst mod="1">
    <p:ext uri="{DCECCB84-F9BA-43D5-87BE-67443E8EF086}">
      <p15:sldGuideLst xmlns:p15="http://schemas.microsoft.com/office/powerpoint/2012/main">
        <p15:guide id="1" pos="2880">
          <p15:clr>
            <a:srgbClr val="FBAE40"/>
          </p15:clr>
        </p15:guide>
        <p15:guide id="2" orient="horz" pos="2160">
          <p15:clr>
            <a:srgbClr val="FBAE40"/>
          </p15:clr>
        </p15:guide>
        <p15:guide id="3" orient="horz" pos="81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dirty="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1000"/>
            </a:lvl1pPr>
          </a:lstStyle>
          <a:p>
            <a:fld id="{404AB8AB-3EBC-43BA-8934-64629AF21890}" type="slidenum">
              <a:rPr lang="en-US" smtClean="0">
                <a:solidFill>
                  <a:prstClr val="black"/>
                </a:solidFill>
              </a:rPr>
              <a:pPr/>
              <a:t>‹#›</a:t>
            </a:fld>
            <a:endParaRPr lang="en-US" dirty="0">
              <a:solidFill>
                <a:prstClr val="black"/>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014" y="232520"/>
            <a:ext cx="777240" cy="777240"/>
          </a:xfrm>
          <a:prstGeom prst="rect">
            <a:avLst/>
          </a:prstGeom>
        </p:spPr>
      </p:pic>
      <p:sp>
        <p:nvSpPr>
          <p:cNvPr id="13" name="Title 1"/>
          <p:cNvSpPr>
            <a:spLocks noGrp="1"/>
          </p:cNvSpPr>
          <p:nvPr>
            <p:ph type="title"/>
          </p:nvPr>
        </p:nvSpPr>
        <p:spPr>
          <a:xfrm>
            <a:off x="342900" y="3040380"/>
            <a:ext cx="8458200" cy="777240"/>
          </a:xfrm>
          <a:prstGeom prst="rect">
            <a:avLst/>
          </a:prstGeom>
        </p:spPr>
        <p:txBody>
          <a:bodyPr rIns="0" anchor="ctr"/>
          <a:lstStyle>
            <a:lvl1pPr algn="ctr">
              <a:defRPr sz="4000" b="1" i="0">
                <a:solidFill>
                  <a:srgbClr val="002060"/>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721314131"/>
      </p:ext>
    </p:extLst>
  </p:cSld>
  <p:clrMapOvr>
    <a:masterClrMapping/>
  </p:clrMapOvr>
  <p:extLst mod="1">
    <p:ext uri="{DCECCB84-F9BA-43D5-87BE-67443E8EF086}">
      <p15:sldGuideLst xmlns:p15="http://schemas.microsoft.com/office/powerpoint/2012/main">
        <p15:guide id="1" pos="2880">
          <p15:clr>
            <a:srgbClr val="FBAE40"/>
          </p15:clr>
        </p15:guide>
        <p15:guide id="2" orient="horz" pos="8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FB58D5-B918-4A67-B405-60495E954F32}" type="datetime1">
              <a:rPr lang="en-US" smtClean="0"/>
              <a:t>12/8/2023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55A051-6E38-4B64-8B0F-585D414D5338}" type="slidenum">
              <a:rPr lang="en-US" smtClean="0"/>
              <a:t>‹#›</a:t>
            </a:fld>
            <a:endParaRPr lang="en-US" dirty="0"/>
          </a:p>
        </p:txBody>
      </p:sp>
    </p:spTree>
    <p:extLst>
      <p:ext uri="{BB962C8B-B14F-4D97-AF65-F5344CB8AC3E}">
        <p14:creationId xmlns:p14="http://schemas.microsoft.com/office/powerpoint/2010/main" val="2483595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9B39D-53EA-402C-B0A3-6351119E661A}" type="datetime1">
              <a:rPr lang="en-US" smtClean="0"/>
              <a:t>12/8/2023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lvl1pPr>
              <a:defRPr baseline="0">
                <a:latin typeface="Arial" panose="020B0604020202020204" pitchFamily="34" charset="0"/>
              </a:defRPr>
            </a:lvl1pPr>
          </a:lstStyle>
          <a:p>
            <a:fld id="{EE55A051-6E38-4B64-8B0F-585D414D5338}" type="slidenum">
              <a:rPr lang="en-US" smtClean="0"/>
              <a:pPr/>
              <a:t>‹#›</a:t>
            </a:fld>
            <a:endParaRPr lang="en-US" dirty="0"/>
          </a:p>
        </p:txBody>
      </p:sp>
    </p:spTree>
    <p:extLst>
      <p:ext uri="{BB962C8B-B14F-4D97-AF65-F5344CB8AC3E}">
        <p14:creationId xmlns:p14="http://schemas.microsoft.com/office/powerpoint/2010/main" val="2505839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OPNAV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235586"/>
            <a:ext cx="6400800" cy="1600200"/>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424" y="1567293"/>
            <a:ext cx="2359152" cy="2359152"/>
          </a:xfrm>
          <a:prstGeom prst="rect">
            <a:avLst/>
          </a:prstGeom>
        </p:spPr>
      </p:pic>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dirty="0">
                <a:solidFill>
                  <a:prstClr val="black"/>
                </a:solidFill>
              </a:endParaRPr>
            </a:p>
          </p:txBody>
        </p:sp>
      </p:gr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133631843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CNP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235586"/>
            <a:ext cx="6400800" cy="1600200"/>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dirty="0">
                <a:solidFill>
                  <a:prstClr val="black"/>
                </a:solidFill>
              </a:endParaRPr>
            </a:p>
          </p:txBody>
        </p:sp>
      </p:gr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2424" y="1567293"/>
            <a:ext cx="2359152" cy="2359152"/>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293894578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NETC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235586"/>
            <a:ext cx="6400800" cy="1564519"/>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dirty="0">
                <a:solidFill>
                  <a:prstClr val="black"/>
                </a:solidFill>
              </a:endParaRPr>
            </a:p>
          </p:txBody>
        </p:sp>
      </p:gr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92424" y="1552593"/>
            <a:ext cx="2359152" cy="235915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3191218123"/>
      </p:ext>
    </p:extLst>
  </p:cSld>
  <p:clrMapOvr>
    <a:masterClrMapping/>
  </p:clrMapOvr>
  <p:extLst mod="1">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NPC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235586"/>
            <a:ext cx="6400800" cy="1564519"/>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dirty="0">
                <a:solidFill>
                  <a:prstClr val="black"/>
                </a:solidFill>
              </a:endParaRPr>
            </a:p>
          </p:txBody>
        </p:sp>
      </p:gr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2424" y="1540049"/>
            <a:ext cx="2382075" cy="236979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1153045621"/>
      </p:ext>
    </p:extLst>
  </p:cSld>
  <p:clrMapOvr>
    <a:masterClrMapping/>
  </p:clrMapOvr>
  <p:extLst mod="1">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NRC_Title Slide">
    <p:spTree>
      <p:nvGrpSpPr>
        <p:cNvPr id="1" name=""/>
        <p:cNvGrpSpPr/>
        <p:nvPr/>
      </p:nvGrpSpPr>
      <p:grpSpPr>
        <a:xfrm>
          <a:off x="0" y="0"/>
          <a:ext cx="0" cy="0"/>
          <a:chOff x="0" y="0"/>
          <a:chExt cx="0" cy="0"/>
        </a:xfrm>
      </p:grpSpPr>
      <p:pic>
        <p:nvPicPr>
          <p:cNvPr id="16" name="Picture 15" descr="cnrc-emblem-2-inch"/>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308809" y="1468978"/>
            <a:ext cx="2526382" cy="2526382"/>
          </a:xfrm>
          <a:prstGeom prst="rect">
            <a:avLst/>
          </a:prstGeom>
          <a:noFill/>
          <a:ln w="9525">
            <a:noFill/>
            <a:miter lim="800000"/>
            <a:headEnd/>
            <a:tailEnd/>
          </a:ln>
        </p:spPr>
      </p:pic>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235586"/>
            <a:ext cx="6400800" cy="1564519"/>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dirty="0">
                <a:solidFill>
                  <a:prstClr val="black"/>
                </a:solidFill>
              </a:endParaRPr>
            </a:p>
          </p:txBody>
        </p:sp>
      </p:gr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1523622777"/>
      </p:ext>
    </p:extLst>
  </p:cSld>
  <p:clrMapOvr>
    <a:masterClrMapping/>
  </p:clrMapOvr>
  <p:extLst mod="1">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NP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235586"/>
            <a:ext cx="6400800" cy="1600200"/>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dirty="0">
                <a:solidFill>
                  <a:prstClr val="black"/>
                </a:solidFill>
              </a:endParaRPr>
            </a:p>
          </p:txBody>
        </p:sp>
      </p:gr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2424" y="1567293"/>
            <a:ext cx="2359152" cy="2359152"/>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2778622031"/>
      </p:ext>
    </p:extLst>
  </p:cSld>
  <p:clrMapOvr>
    <a:masterClrMapping/>
  </p:clrMapOvr>
  <p:extLst mod="1">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NSTC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235586"/>
            <a:ext cx="6400800" cy="1564519"/>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dirty="0">
                <a:solidFill>
                  <a:prstClr val="black"/>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4333" y="1307027"/>
            <a:ext cx="2178792" cy="2819304"/>
          </a:xfrm>
          <a:prstGeom prst="rect">
            <a:avLst/>
          </a:prstGeom>
        </p:spPr>
      </p:pic>
    </p:spTree>
    <p:extLst>
      <p:ext uri="{BB962C8B-B14F-4D97-AF65-F5344CB8AC3E}">
        <p14:creationId xmlns:p14="http://schemas.microsoft.com/office/powerpoint/2010/main" val="490237501"/>
      </p:ext>
    </p:extLst>
  </p:cSld>
  <p:clrMapOvr>
    <a:masterClrMapping/>
  </p:clrMapOvr>
  <p:extLst mod="1">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777240"/>
          </a:xfrm>
          <a:prstGeom prst="rect">
            <a:avLst/>
          </a:prstGeom>
        </p:spPr>
        <p:txBody>
          <a:bodyPr rIns="0" anchor="ctr"/>
          <a:lstStyle>
            <a:lvl1pPr algn="r">
              <a:defRPr sz="3200" b="1" i="0">
                <a:solidFill>
                  <a:srgbClr val="002060"/>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295400"/>
            <a:ext cx="8686800" cy="4779962"/>
          </a:xfrm>
          <a:prstGeom prst="rect">
            <a:avLst/>
          </a:prstGeom>
        </p:spPr>
        <p:txBody>
          <a:bodyPr lIns="0" tIns="0" rIns="0" bIns="0"/>
          <a:lstStyle>
            <a:lvl1pPr marL="228600" indent="-228600">
              <a:buFont typeface="Wingdings" panose="05000000000000000000" pitchFamily="2" charset="2"/>
              <a:buChar char="§"/>
              <a:defRPr sz="2000" b="1">
                <a:latin typeface="Arial" panose="020B0604020202020204" pitchFamily="34" charset="0"/>
                <a:cs typeface="Arial" panose="020B0604020202020204" pitchFamily="34" charset="0"/>
              </a:defRPr>
            </a:lvl1pPr>
            <a:lvl2pPr marL="457200" indent="-228600">
              <a:buFont typeface="Arial" panose="020B0604020202020204" pitchFamily="34" charset="0"/>
              <a:buChar char="•"/>
              <a:defRPr sz="1800">
                <a:latin typeface="Arial" panose="020B0604020202020204" pitchFamily="34" charset="0"/>
                <a:cs typeface="Arial" panose="020B0604020202020204" pitchFamily="34" charset="0"/>
              </a:defRPr>
            </a:lvl2pPr>
            <a:lvl3pPr marL="804863" indent="-228600">
              <a:buFont typeface="Arial" panose="020B0604020202020204" pitchFamily="34" charset="0"/>
              <a:buChar char="̶"/>
              <a:defRPr sz="1600">
                <a:latin typeface="Arial" panose="020B0604020202020204" pitchFamily="34" charset="0"/>
                <a:cs typeface="Arial" panose="020B0604020202020204" pitchFamily="34" charset="0"/>
              </a:defRPr>
            </a:lvl3pPr>
            <a:lvl4pPr marL="1033463" indent="-228600">
              <a:buFont typeface="Wingdings" panose="05000000000000000000" pitchFamily="2" charset="2"/>
              <a:buChar char="§"/>
              <a:defRPr sz="1400">
                <a:latin typeface="Arial" panose="020B0604020202020204" pitchFamily="34" charset="0"/>
                <a:cs typeface="Arial" panose="020B0604020202020204" pitchFamily="34" charset="0"/>
              </a:defRPr>
            </a:lvl4pPr>
            <a:lvl5pPr marL="1262063" indent="-228600">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dirty="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1000"/>
            </a:lvl1pPr>
          </a:lstStyle>
          <a:p>
            <a:fld id="{404AB8AB-3EBC-43BA-8934-64629AF21890}" type="slidenum">
              <a:rPr lang="en-US" smtClean="0">
                <a:solidFill>
                  <a:prstClr val="black"/>
                </a:solidFill>
              </a:rPr>
              <a:pPr/>
              <a:t>‹#›</a:t>
            </a:fld>
            <a:endParaRPr lang="en-US" dirty="0">
              <a:solidFill>
                <a:prstClr val="black"/>
              </a:solidFill>
            </a:endParaRPr>
          </a:p>
        </p:txBody>
      </p:sp>
      <p:pic>
        <p:nvPicPr>
          <p:cNvPr id="14" name="Picture 13"/>
          <p:cNvPicPr>
            <a:picLocks noChangeAspect="1"/>
          </p:cNvPicPr>
          <p:nvPr userDrawn="1"/>
        </p:nvPicPr>
        <p:blipFill>
          <a:blip r:embed="rId2"/>
          <a:stretch>
            <a:fillRect/>
          </a:stretch>
        </p:blipFill>
        <p:spPr>
          <a:xfrm>
            <a:off x="227567" y="236615"/>
            <a:ext cx="777240" cy="777240"/>
          </a:xfrm>
          <a:prstGeom prst="rect">
            <a:avLst/>
          </a:prstGeom>
        </p:spPr>
      </p:pic>
      <p:sp>
        <p:nvSpPr>
          <p:cNvPr id="13" name="Text Box 10"/>
          <p:cNvSpPr txBox="1">
            <a:spLocks noChangeArrowheads="1"/>
          </p:cNvSpPr>
          <p:nvPr userDrawn="1"/>
        </p:nvSpPr>
        <p:spPr bwMode="auto">
          <a:xfrm>
            <a:off x="127972" y="6620214"/>
            <a:ext cx="1180131" cy="246221"/>
          </a:xfrm>
          <a:prstGeom prst="rect">
            <a:avLst/>
          </a:prstGeom>
          <a:noFill/>
          <a:ln w="9525">
            <a:noFill/>
            <a:miter lim="800000"/>
            <a:headEnd/>
            <a:tailEnd/>
          </a:ln>
          <a:effectLst/>
        </p:spPr>
        <p:txBody>
          <a:bodyPr wrap="none" anchor="ctr">
            <a:spAutoFit/>
          </a:bodyPr>
          <a:lstStyle/>
          <a:p>
            <a:pPr>
              <a:lnSpc>
                <a:spcPts val="1200"/>
              </a:lnSpc>
              <a:defRPr/>
            </a:pPr>
            <a:r>
              <a:rPr lang="en-US" sz="1050" b="1" dirty="0" smtClean="0">
                <a:solidFill>
                  <a:srgbClr val="00CC00"/>
                </a:solidFill>
                <a:cs typeface="Arial" panose="020B0604020202020204" pitchFamily="34" charset="0"/>
              </a:rPr>
              <a:t>UNCLASSIFIED</a:t>
            </a:r>
            <a:endParaRPr lang="en-US" sz="1050" b="1" dirty="0">
              <a:solidFill>
                <a:srgbClr val="00CC00"/>
              </a:solidFill>
              <a:cs typeface="Arial" panose="020B0604020202020204" pitchFamily="34" charset="0"/>
            </a:endParaRPr>
          </a:p>
        </p:txBody>
      </p:sp>
    </p:spTree>
    <p:extLst>
      <p:ext uri="{BB962C8B-B14F-4D97-AF65-F5344CB8AC3E}">
        <p14:creationId xmlns:p14="http://schemas.microsoft.com/office/powerpoint/2010/main" val="236777036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guide id="2" orient="horz" pos="8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umper Stick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777240"/>
          </a:xfrm>
          <a:prstGeom prst="rect">
            <a:avLst/>
          </a:prstGeom>
        </p:spPr>
        <p:txBody>
          <a:bodyPr rIns="0" anchor="ctr"/>
          <a:lstStyle>
            <a:lvl1pPr algn="r">
              <a:defRPr sz="3200" b="1" i="0">
                <a:solidFill>
                  <a:srgbClr val="002060"/>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295400"/>
            <a:ext cx="8686800" cy="4779962"/>
          </a:xfrm>
          <a:prstGeom prst="rect">
            <a:avLst/>
          </a:prstGeom>
        </p:spPr>
        <p:txBody>
          <a:bodyPr lIns="0" tIns="0" rIns="0" bIns="0"/>
          <a:lstStyle>
            <a:lvl1pPr marL="228600" indent="-228600">
              <a:spcBef>
                <a:spcPts val="0"/>
              </a:spcBef>
              <a:buFont typeface="Wingdings" panose="05000000000000000000" pitchFamily="2" charset="2"/>
              <a:buChar char="§"/>
              <a:defRPr sz="2000" b="1">
                <a:latin typeface="Arial" panose="020B0604020202020204" pitchFamily="34" charset="0"/>
                <a:cs typeface="Arial" panose="020B0604020202020204" pitchFamily="34" charset="0"/>
              </a:defRPr>
            </a:lvl1pPr>
            <a:lvl2pPr marL="457200" indent="-228600">
              <a:buFont typeface="Arial" panose="020B0604020202020204" pitchFamily="34" charset="0"/>
              <a:buChar char="•"/>
              <a:defRPr sz="1800">
                <a:latin typeface="Arial" panose="020B0604020202020204" pitchFamily="34" charset="0"/>
                <a:cs typeface="Arial" panose="020B0604020202020204" pitchFamily="34" charset="0"/>
              </a:defRPr>
            </a:lvl2pPr>
            <a:lvl3pPr marL="804863" indent="-234950">
              <a:buFont typeface="Arial" panose="020B0604020202020204" pitchFamily="34" charset="0"/>
              <a:buChar char="̶"/>
              <a:defRPr sz="1600">
                <a:latin typeface="Arial" panose="020B0604020202020204" pitchFamily="34" charset="0"/>
                <a:cs typeface="Arial" panose="020B0604020202020204" pitchFamily="34" charset="0"/>
              </a:defRPr>
            </a:lvl3pPr>
            <a:lvl4pPr marL="1033463" indent="-228600">
              <a:buFont typeface="Wingdings" panose="05000000000000000000" pitchFamily="2" charset="2"/>
              <a:buChar char="§"/>
              <a:defRPr sz="1400">
                <a:latin typeface="Arial" panose="020B0604020202020204" pitchFamily="34" charset="0"/>
                <a:cs typeface="Arial" panose="020B0604020202020204" pitchFamily="34" charset="0"/>
              </a:defRPr>
            </a:lvl4pPr>
            <a:lvl5pPr marL="1262063" indent="-228600">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dirty="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1000"/>
            </a:lvl1pPr>
          </a:lstStyle>
          <a:p>
            <a:fld id="{404AB8AB-3EBC-43BA-8934-64629AF21890}" type="slidenum">
              <a:rPr lang="en-US" smtClean="0">
                <a:solidFill>
                  <a:prstClr val="black"/>
                </a:solidFill>
              </a:rPr>
              <a:pPr/>
              <a:t>‹#›</a:t>
            </a:fld>
            <a:endParaRPr lang="en-US" dirty="0">
              <a:solidFill>
                <a:prstClr val="black"/>
              </a:solidFill>
            </a:endParaRPr>
          </a:p>
        </p:txBody>
      </p:sp>
      <p:sp>
        <p:nvSpPr>
          <p:cNvPr id="16" name="Content Placeholder 15"/>
          <p:cNvSpPr>
            <a:spLocks noGrp="1"/>
          </p:cNvSpPr>
          <p:nvPr>
            <p:ph sz="quarter" idx="13"/>
          </p:nvPr>
        </p:nvSpPr>
        <p:spPr>
          <a:xfrm>
            <a:off x="233363" y="6106188"/>
            <a:ext cx="8682034" cy="458834"/>
          </a:xfrm>
          <a:prstGeom prst="rect">
            <a:avLst/>
          </a:prstGeom>
          <a:gradFill flip="none" rotWithShape="1">
            <a:gsLst>
              <a:gs pos="0">
                <a:srgbClr val="002060"/>
              </a:gs>
              <a:gs pos="100000">
                <a:srgbClr val="0000FF"/>
              </a:gs>
            </a:gsLst>
            <a:lin ang="16200000" scaled="1"/>
            <a:tileRect/>
          </a:gradFill>
        </p:spPr>
        <p:txBody>
          <a:bodyPr lIns="0" tIns="0" rIns="0" bIns="0" anchor="ctr"/>
          <a:lstStyle>
            <a:lvl1pPr marL="0" indent="0" algn="ctr">
              <a:spcBef>
                <a:spcPts val="0"/>
              </a:spcBef>
              <a:buNone/>
              <a:defRPr sz="1800" b="1" i="1">
                <a:solidFill>
                  <a:schemeClr val="bg1"/>
                </a:solidFill>
              </a:defRPr>
            </a:lvl1pPr>
            <a:lvl2pPr marL="457200" indent="0" algn="ctr">
              <a:buNone/>
              <a:defRPr sz="1800" b="1"/>
            </a:lvl2pPr>
            <a:lvl3pPr marL="914400" indent="0" algn="ctr">
              <a:buNone/>
              <a:defRPr sz="1800" b="1"/>
            </a:lvl3pPr>
            <a:lvl4pPr marL="1371600" indent="0" algn="ctr">
              <a:buNone/>
              <a:defRPr sz="1800" b="1"/>
            </a:lvl4pPr>
            <a:lvl5pPr marL="1828800" indent="0" algn="ctr">
              <a:buNone/>
              <a:defRPr sz="1800" b="1"/>
            </a:lvl5pPr>
          </a:lstStyle>
          <a:p>
            <a:pPr lvl="0"/>
            <a:r>
              <a:rPr lang="en-US" dirty="0" smtClean="0"/>
              <a:t>Edit Master text styles</a:t>
            </a:r>
          </a:p>
        </p:txBody>
      </p:sp>
      <p:pic>
        <p:nvPicPr>
          <p:cNvPr id="11" name="Picture 10"/>
          <p:cNvPicPr>
            <a:picLocks noChangeAspect="1"/>
          </p:cNvPicPr>
          <p:nvPr userDrawn="1"/>
        </p:nvPicPr>
        <p:blipFill>
          <a:blip r:embed="rId2"/>
          <a:stretch>
            <a:fillRect/>
          </a:stretch>
        </p:blipFill>
        <p:spPr>
          <a:xfrm>
            <a:off x="227567" y="236615"/>
            <a:ext cx="777240" cy="777240"/>
          </a:xfrm>
          <a:prstGeom prst="rect">
            <a:avLst/>
          </a:prstGeom>
        </p:spPr>
      </p:pic>
    </p:spTree>
    <p:extLst>
      <p:ext uri="{BB962C8B-B14F-4D97-AF65-F5344CB8AC3E}">
        <p14:creationId xmlns:p14="http://schemas.microsoft.com/office/powerpoint/2010/main" val="16037314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guide id="2" orient="horz" pos="2160">
          <p15:clr>
            <a:srgbClr val="FBAE40"/>
          </p15:clr>
        </p15:guide>
        <p15:guide id="3" orient="horz" pos="8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estions Slide">
    <p:spTree>
      <p:nvGrpSpPr>
        <p:cNvPr id="1" name=""/>
        <p:cNvGrpSpPr/>
        <p:nvPr/>
      </p:nvGrpSpPr>
      <p:grpSpPr>
        <a:xfrm>
          <a:off x="0" y="0"/>
          <a:ext cx="0" cy="0"/>
          <a:chOff x="0" y="0"/>
          <a:chExt cx="0" cy="0"/>
        </a:xfrm>
      </p:grpSpPr>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dirty="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1000"/>
            </a:lvl1pPr>
          </a:lstStyle>
          <a:p>
            <a:fld id="{404AB8AB-3EBC-43BA-8934-64629AF21890}" type="slidenum">
              <a:rPr lang="en-US" smtClean="0">
                <a:solidFill>
                  <a:prstClr val="black"/>
                </a:solidFill>
              </a:rPr>
              <a:pPr/>
              <a:t>‹#›</a:t>
            </a:fld>
            <a:endParaRPr lang="en-US" dirty="0">
              <a:solidFill>
                <a:prstClr val="black"/>
              </a:solidFill>
            </a:endParaRPr>
          </a:p>
        </p:txBody>
      </p:sp>
      <p:sp>
        <p:nvSpPr>
          <p:cNvPr id="13" name="Title 1"/>
          <p:cNvSpPr>
            <a:spLocks noGrp="1"/>
          </p:cNvSpPr>
          <p:nvPr>
            <p:ph type="title"/>
          </p:nvPr>
        </p:nvSpPr>
        <p:spPr>
          <a:xfrm>
            <a:off x="342900" y="3040380"/>
            <a:ext cx="8458200" cy="777240"/>
          </a:xfrm>
          <a:prstGeom prst="rect">
            <a:avLst/>
          </a:prstGeom>
        </p:spPr>
        <p:txBody>
          <a:bodyPr rIns="0" anchor="ctr"/>
          <a:lstStyle>
            <a:lvl1pPr algn="ctr">
              <a:defRPr sz="4000" b="1" i="0">
                <a:solidFill>
                  <a:srgbClr val="002060"/>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pic>
        <p:nvPicPr>
          <p:cNvPr id="14" name="Picture 13"/>
          <p:cNvPicPr>
            <a:picLocks noChangeAspect="1"/>
          </p:cNvPicPr>
          <p:nvPr userDrawn="1"/>
        </p:nvPicPr>
        <p:blipFill>
          <a:blip r:embed="rId2"/>
          <a:stretch>
            <a:fillRect/>
          </a:stretch>
        </p:blipFill>
        <p:spPr>
          <a:xfrm>
            <a:off x="227567" y="236615"/>
            <a:ext cx="777240" cy="777240"/>
          </a:xfrm>
          <a:prstGeom prst="rect">
            <a:avLst/>
          </a:prstGeom>
        </p:spPr>
      </p:pic>
    </p:spTree>
    <p:extLst>
      <p:ext uri="{BB962C8B-B14F-4D97-AF65-F5344CB8AC3E}">
        <p14:creationId xmlns:p14="http://schemas.microsoft.com/office/powerpoint/2010/main" val="169129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guide id="2" orient="horz" pos="8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BDBFB025-8BFA-429A-82F1-A6F31778F26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23428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0"/>
            </a:lvl1pPr>
          </a:lstStyle>
          <a:p>
            <a:r>
              <a:rPr lang="en-US" dirty="0" smtClean="0"/>
              <a:t>Click to edit Master title style</a:t>
            </a:r>
            <a:endParaRPr lang="en-US" dirty="0"/>
          </a:p>
        </p:txBody>
      </p:sp>
      <p:sp>
        <p:nvSpPr>
          <p:cNvPr id="7" name="Content Placeholder 2"/>
          <p:cNvSpPr>
            <a:spLocks noGrp="1"/>
          </p:cNvSpPr>
          <p:nvPr>
            <p:ph idx="1"/>
          </p:nvPr>
        </p:nvSpPr>
        <p:spPr>
          <a:xfrm>
            <a:off x="304800" y="1371600"/>
            <a:ext cx="8610599" cy="5105400"/>
          </a:xfrm>
          <a:prstGeom prst="rect">
            <a:avLst/>
          </a:prstGeom>
        </p:spPr>
        <p:txBody>
          <a:bodyPr/>
          <a:lstStyle>
            <a:lvl1pPr marL="171450" indent="-171450">
              <a:spcBef>
                <a:spcPts val="1200"/>
              </a:spcBef>
              <a:buFont typeface="Arial" pitchFamily="34" charset="0"/>
              <a:buChar char="•"/>
              <a:defRPr sz="1800" b="0"/>
            </a:lvl1pPr>
            <a:lvl2pPr marL="514350" indent="-171450">
              <a:buFont typeface="Arial" pitchFamily="34" charset="0"/>
              <a:buChar char="–"/>
              <a:defRPr sz="1600"/>
            </a:lvl2pPr>
            <a:lvl3pPr marL="971550" indent="-228600">
              <a:defRPr sz="1400"/>
            </a:lvl3pPr>
            <a:lvl4pPr marL="1371600" indent="-171450">
              <a:defRPr sz="12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8460CC8-7EC3-453D-AFE1-8E13BC1F2EAC}" type="slidenum">
              <a:rPr lang="en-US"/>
              <a:pPr>
                <a:defRPr/>
              </a:pPr>
              <a:t>‹#›</a:t>
            </a:fld>
            <a:endParaRPr lang="en-US" dirty="0"/>
          </a:p>
        </p:txBody>
      </p:sp>
    </p:spTree>
    <p:extLst>
      <p:ext uri="{BB962C8B-B14F-4D97-AF65-F5344CB8AC3E}">
        <p14:creationId xmlns:p14="http://schemas.microsoft.com/office/powerpoint/2010/main" val="32147175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777240"/>
          </a:xfrm>
          <a:prstGeom prst="rect">
            <a:avLst/>
          </a:prstGeom>
        </p:spPr>
        <p:txBody>
          <a:bodyPr rIns="0" anchor="ctr"/>
          <a:lstStyle>
            <a:lvl1pPr algn="r">
              <a:defRPr sz="3200" b="1" i="0">
                <a:solidFill>
                  <a:srgbClr val="002060"/>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295400"/>
            <a:ext cx="8686800" cy="4779962"/>
          </a:xfrm>
          <a:prstGeom prst="rect">
            <a:avLst/>
          </a:prstGeom>
        </p:spPr>
        <p:txBody>
          <a:bodyPr lIns="0" tIns="0" rIns="0" bIns="0"/>
          <a:lstStyle>
            <a:lvl1pPr marL="228600" indent="-228600">
              <a:buFont typeface="Wingdings" panose="05000000000000000000" pitchFamily="2" charset="2"/>
              <a:buChar char="§"/>
              <a:defRPr sz="2000" b="1">
                <a:latin typeface="Arial" panose="020B0604020202020204" pitchFamily="34" charset="0"/>
                <a:cs typeface="Arial" panose="020B0604020202020204" pitchFamily="34" charset="0"/>
              </a:defRPr>
            </a:lvl1pPr>
            <a:lvl2pPr marL="457200" indent="-228600">
              <a:buFont typeface="Arial" panose="020B0604020202020204" pitchFamily="34" charset="0"/>
              <a:buChar char="•"/>
              <a:defRPr sz="1800">
                <a:latin typeface="Arial" panose="020B0604020202020204" pitchFamily="34" charset="0"/>
                <a:cs typeface="Arial" panose="020B0604020202020204" pitchFamily="34" charset="0"/>
              </a:defRPr>
            </a:lvl2pPr>
            <a:lvl3pPr marL="804863" indent="-228600">
              <a:buFont typeface="Arial" panose="020B0604020202020204" pitchFamily="34" charset="0"/>
              <a:buChar char="̶"/>
              <a:defRPr sz="1600">
                <a:latin typeface="Arial" panose="020B0604020202020204" pitchFamily="34" charset="0"/>
                <a:cs typeface="Arial" panose="020B0604020202020204" pitchFamily="34" charset="0"/>
              </a:defRPr>
            </a:lvl3pPr>
            <a:lvl4pPr marL="1033463" indent="-228600">
              <a:buFont typeface="Wingdings" panose="05000000000000000000" pitchFamily="2" charset="2"/>
              <a:buChar char="§"/>
              <a:defRPr sz="1400">
                <a:latin typeface="Arial" panose="020B0604020202020204" pitchFamily="34" charset="0"/>
                <a:cs typeface="Arial" panose="020B0604020202020204" pitchFamily="34" charset="0"/>
              </a:defRPr>
            </a:lvl4pPr>
            <a:lvl5pPr marL="1262063" indent="-228600">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dirty="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1000"/>
            </a:lvl1pPr>
          </a:lstStyle>
          <a:p>
            <a:fld id="{404AB8AB-3EBC-43BA-8934-64629AF21890}" type="slidenum">
              <a:rPr lang="en-US" smtClean="0">
                <a:solidFill>
                  <a:prstClr val="black"/>
                </a:solidFill>
              </a:rPr>
              <a:pPr/>
              <a:t>‹#›</a:t>
            </a:fld>
            <a:endParaRPr lang="en-US" dirty="0">
              <a:solidFill>
                <a:prstClr val="black"/>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014" y="232520"/>
            <a:ext cx="777240" cy="777240"/>
          </a:xfrm>
          <a:prstGeom prst="rect">
            <a:avLst/>
          </a:prstGeom>
        </p:spPr>
      </p:pic>
    </p:spTree>
    <p:extLst>
      <p:ext uri="{BB962C8B-B14F-4D97-AF65-F5344CB8AC3E}">
        <p14:creationId xmlns:p14="http://schemas.microsoft.com/office/powerpoint/2010/main" val="818475812"/>
      </p:ext>
    </p:extLst>
  </p:cSld>
  <p:clrMapOvr>
    <a:masterClrMapping/>
  </p:clrMapOvr>
  <p:extLst mod="1">
    <p:ext uri="{DCECCB84-F9BA-43D5-87BE-67443E8EF086}">
      <p15:sldGuideLst xmlns:p15="http://schemas.microsoft.com/office/powerpoint/2012/main">
        <p15:guide id="1" pos="2880">
          <p15:clr>
            <a:srgbClr val="FBAE40"/>
          </p15:clr>
        </p15:guide>
        <p15:guide id="2" orient="horz" pos="81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mbper Stick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777240"/>
          </a:xfrm>
          <a:prstGeom prst="rect">
            <a:avLst/>
          </a:prstGeom>
        </p:spPr>
        <p:txBody>
          <a:bodyPr rIns="0" anchor="ctr"/>
          <a:lstStyle>
            <a:lvl1pPr algn="r">
              <a:defRPr sz="3200" b="1" i="0">
                <a:solidFill>
                  <a:srgbClr val="002060"/>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295400"/>
            <a:ext cx="8686800" cy="4779962"/>
          </a:xfrm>
          <a:prstGeom prst="rect">
            <a:avLst/>
          </a:prstGeom>
        </p:spPr>
        <p:txBody>
          <a:bodyPr lIns="0" tIns="0" rIns="0" bIns="0"/>
          <a:lstStyle>
            <a:lvl1pPr marL="228600" indent="-228600">
              <a:spcBef>
                <a:spcPts val="0"/>
              </a:spcBef>
              <a:buFont typeface="Wingdings" panose="05000000000000000000" pitchFamily="2" charset="2"/>
              <a:buChar char="§"/>
              <a:defRPr sz="2000" b="1">
                <a:latin typeface="Arial" panose="020B0604020202020204" pitchFamily="34" charset="0"/>
                <a:cs typeface="Arial" panose="020B0604020202020204" pitchFamily="34" charset="0"/>
              </a:defRPr>
            </a:lvl1pPr>
            <a:lvl2pPr marL="457200" indent="-228600">
              <a:buFont typeface="Arial" panose="020B0604020202020204" pitchFamily="34" charset="0"/>
              <a:buChar char="•"/>
              <a:defRPr sz="1800">
                <a:latin typeface="Arial" panose="020B0604020202020204" pitchFamily="34" charset="0"/>
                <a:cs typeface="Arial" panose="020B0604020202020204" pitchFamily="34" charset="0"/>
              </a:defRPr>
            </a:lvl2pPr>
            <a:lvl3pPr marL="804863" indent="-234950">
              <a:buFont typeface="Arial" panose="020B0604020202020204" pitchFamily="34" charset="0"/>
              <a:buChar char="̶"/>
              <a:defRPr sz="1600">
                <a:latin typeface="Arial" panose="020B0604020202020204" pitchFamily="34" charset="0"/>
                <a:cs typeface="Arial" panose="020B0604020202020204" pitchFamily="34" charset="0"/>
              </a:defRPr>
            </a:lvl3pPr>
            <a:lvl4pPr marL="1033463" indent="-228600">
              <a:buFont typeface="Wingdings" panose="05000000000000000000" pitchFamily="2" charset="2"/>
              <a:buChar char="§"/>
              <a:defRPr sz="1400">
                <a:latin typeface="Arial" panose="020B0604020202020204" pitchFamily="34" charset="0"/>
                <a:cs typeface="Arial" panose="020B0604020202020204" pitchFamily="34" charset="0"/>
              </a:defRPr>
            </a:lvl4pPr>
            <a:lvl5pPr marL="1262063" indent="-228600">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dirty="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1000"/>
            </a:lvl1pPr>
          </a:lstStyle>
          <a:p>
            <a:fld id="{404AB8AB-3EBC-43BA-8934-64629AF21890}" type="slidenum">
              <a:rPr lang="en-US" smtClean="0">
                <a:solidFill>
                  <a:prstClr val="black"/>
                </a:solidFill>
              </a:rPr>
              <a:pPr/>
              <a:t>‹#›</a:t>
            </a:fld>
            <a:endParaRPr lang="en-US" dirty="0">
              <a:solidFill>
                <a:prstClr val="black"/>
              </a:solidFill>
            </a:endParaRPr>
          </a:p>
        </p:txBody>
      </p:sp>
      <p:sp>
        <p:nvSpPr>
          <p:cNvPr id="16" name="Content Placeholder 15"/>
          <p:cNvSpPr>
            <a:spLocks noGrp="1"/>
          </p:cNvSpPr>
          <p:nvPr>
            <p:ph sz="quarter" idx="13"/>
          </p:nvPr>
        </p:nvSpPr>
        <p:spPr>
          <a:xfrm>
            <a:off x="233363" y="6106188"/>
            <a:ext cx="8682034" cy="458834"/>
          </a:xfrm>
          <a:prstGeom prst="rect">
            <a:avLst/>
          </a:prstGeom>
          <a:gradFill flip="none" rotWithShape="1">
            <a:gsLst>
              <a:gs pos="0">
                <a:srgbClr val="002060"/>
              </a:gs>
              <a:gs pos="100000">
                <a:srgbClr val="0000FF"/>
              </a:gs>
            </a:gsLst>
            <a:lin ang="16200000" scaled="1"/>
            <a:tileRect/>
          </a:gradFill>
        </p:spPr>
        <p:txBody>
          <a:bodyPr lIns="0" tIns="0" rIns="0" bIns="0" anchor="ctr"/>
          <a:lstStyle>
            <a:lvl1pPr marL="0" indent="0" algn="ctr">
              <a:spcBef>
                <a:spcPts val="0"/>
              </a:spcBef>
              <a:buNone/>
              <a:defRPr sz="1800" b="1" i="1">
                <a:solidFill>
                  <a:schemeClr val="bg1"/>
                </a:solidFill>
              </a:defRPr>
            </a:lvl1pPr>
            <a:lvl2pPr marL="457200" indent="0" algn="ctr">
              <a:buNone/>
              <a:defRPr sz="1800" b="1"/>
            </a:lvl2pPr>
            <a:lvl3pPr marL="914400" indent="0" algn="ctr">
              <a:buNone/>
              <a:defRPr sz="1800" b="1"/>
            </a:lvl3pPr>
            <a:lvl4pPr marL="1371600" indent="0" algn="ctr">
              <a:buNone/>
              <a:defRPr sz="1800" b="1"/>
            </a:lvl4pPr>
            <a:lvl5pPr marL="1828800" indent="0" algn="ctr">
              <a:buNone/>
              <a:defRPr sz="1800" b="1"/>
            </a:lvl5pPr>
          </a:lstStyle>
          <a:p>
            <a:pPr lvl="0"/>
            <a:r>
              <a:rPr lang="en-US" dirty="0" smtClean="0"/>
              <a:t>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014" y="232520"/>
            <a:ext cx="777240" cy="777240"/>
          </a:xfrm>
          <a:prstGeom prst="rect">
            <a:avLst/>
          </a:prstGeom>
        </p:spPr>
      </p:pic>
    </p:spTree>
    <p:extLst>
      <p:ext uri="{BB962C8B-B14F-4D97-AF65-F5344CB8AC3E}">
        <p14:creationId xmlns:p14="http://schemas.microsoft.com/office/powerpoint/2010/main" val="3090785280"/>
      </p:ext>
    </p:extLst>
  </p:cSld>
  <p:clrMapOvr>
    <a:masterClrMapping/>
  </p:clrMapOvr>
  <p:extLst mod="1">
    <p:ext uri="{DCECCB84-F9BA-43D5-87BE-67443E8EF086}">
      <p15:sldGuideLst xmlns:p15="http://schemas.microsoft.com/office/powerpoint/2012/main">
        <p15:guide id="1" pos="2880">
          <p15:clr>
            <a:srgbClr val="FBAE40"/>
          </p15:clr>
        </p15:guide>
        <p15:guide id="2" orient="horz" pos="2160">
          <p15:clr>
            <a:srgbClr val="FBAE40"/>
          </p15:clr>
        </p15:guide>
        <p15:guide id="3" orient="horz" pos="8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dirty="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1000"/>
            </a:lvl1pPr>
          </a:lstStyle>
          <a:p>
            <a:fld id="{404AB8AB-3EBC-43BA-8934-64629AF21890}" type="slidenum">
              <a:rPr lang="en-US" smtClean="0">
                <a:solidFill>
                  <a:prstClr val="black"/>
                </a:solidFill>
              </a:rPr>
              <a:pPr/>
              <a:t>‹#›</a:t>
            </a:fld>
            <a:endParaRPr lang="en-US" dirty="0">
              <a:solidFill>
                <a:prstClr val="black"/>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014" y="232520"/>
            <a:ext cx="777240" cy="777240"/>
          </a:xfrm>
          <a:prstGeom prst="rect">
            <a:avLst/>
          </a:prstGeom>
        </p:spPr>
      </p:pic>
      <p:sp>
        <p:nvSpPr>
          <p:cNvPr id="13" name="Title 1"/>
          <p:cNvSpPr>
            <a:spLocks noGrp="1"/>
          </p:cNvSpPr>
          <p:nvPr>
            <p:ph type="title"/>
          </p:nvPr>
        </p:nvSpPr>
        <p:spPr>
          <a:xfrm>
            <a:off x="342900" y="3040380"/>
            <a:ext cx="8458200" cy="777240"/>
          </a:xfrm>
          <a:prstGeom prst="rect">
            <a:avLst/>
          </a:prstGeom>
        </p:spPr>
        <p:txBody>
          <a:bodyPr rIns="0" anchor="ctr"/>
          <a:lstStyle>
            <a:lvl1pPr algn="ctr">
              <a:defRPr sz="4000" b="1" i="0">
                <a:solidFill>
                  <a:srgbClr val="002060"/>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57750531"/>
      </p:ext>
    </p:extLst>
  </p:cSld>
  <p:clrMapOvr>
    <a:masterClrMapping/>
  </p:clrMapOvr>
  <p:extLst mod="1">
    <p:ext uri="{DCECCB84-F9BA-43D5-87BE-67443E8EF086}">
      <p15:sldGuideLst xmlns:p15="http://schemas.microsoft.com/office/powerpoint/2012/main">
        <p15:guide id="1" pos="2880">
          <p15:clr>
            <a:srgbClr val="FBAE40"/>
          </p15:clr>
        </p15:guide>
        <p15:guide id="2" orient="horz" pos="81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FB58D5-B918-4A67-B405-60495E954F32}" type="datetime1">
              <a:rPr lang="en-US" smtClean="0"/>
              <a:t>12/8/2023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55A051-6E38-4B64-8B0F-585D414D5338}" type="slidenum">
              <a:rPr lang="en-US" smtClean="0"/>
              <a:t>‹#›</a:t>
            </a:fld>
            <a:endParaRPr lang="en-US" dirty="0"/>
          </a:p>
        </p:txBody>
      </p:sp>
    </p:spTree>
    <p:extLst>
      <p:ext uri="{BB962C8B-B14F-4D97-AF65-F5344CB8AC3E}">
        <p14:creationId xmlns:p14="http://schemas.microsoft.com/office/powerpoint/2010/main" val="49981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NETC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235586"/>
            <a:ext cx="6400800" cy="1564519"/>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dirty="0">
                <a:solidFill>
                  <a:prstClr val="black"/>
                </a:solidFill>
              </a:endParaRPr>
            </a:p>
          </p:txBody>
        </p:sp>
      </p:gr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92424" y="1552593"/>
            <a:ext cx="2359152" cy="235915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2236218046"/>
      </p:ext>
    </p:extLst>
  </p:cSld>
  <p:clrMapOvr>
    <a:masterClrMapping/>
  </p:clrMapOvr>
  <p:extLst mod="1">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9B39D-53EA-402C-B0A3-6351119E661A}" type="datetime1">
              <a:rPr lang="en-US" smtClean="0"/>
              <a:t>12/8/2023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lvl1pPr>
              <a:defRPr baseline="0">
                <a:latin typeface="Arial" panose="020B0604020202020204" pitchFamily="34" charset="0"/>
              </a:defRPr>
            </a:lvl1pPr>
          </a:lstStyle>
          <a:p>
            <a:fld id="{EE55A051-6E38-4B64-8B0F-585D414D5338}" type="slidenum">
              <a:rPr lang="en-US" smtClean="0"/>
              <a:pPr/>
              <a:t>‹#›</a:t>
            </a:fld>
            <a:endParaRPr lang="en-US" dirty="0"/>
          </a:p>
        </p:txBody>
      </p:sp>
    </p:spTree>
    <p:extLst>
      <p:ext uri="{BB962C8B-B14F-4D97-AF65-F5344CB8AC3E}">
        <p14:creationId xmlns:p14="http://schemas.microsoft.com/office/powerpoint/2010/main" val="386452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NPC_Title Slide">
    <p:spTree>
      <p:nvGrpSpPr>
        <p:cNvPr id="1" name=""/>
        <p:cNvGrpSpPr/>
        <p:nvPr/>
      </p:nvGrpSpPr>
      <p:grpSpPr>
        <a:xfrm>
          <a:off x="0" y="0"/>
          <a:ext cx="0" cy="0"/>
          <a:chOff x="0" y="0"/>
          <a:chExt cx="0" cy="0"/>
        </a:xfrm>
      </p:grpSpPr>
      <p:pic>
        <p:nvPicPr>
          <p:cNvPr id="12" name="Picture 7" descr="NPC_Seal"/>
          <p:cNvPicPr>
            <a:picLocks noChangeAspect="1" noChangeArrowheads="1"/>
          </p:cNvPicPr>
          <p:nvPr userDrawn="1"/>
        </p:nvPicPr>
        <p:blipFill>
          <a:blip r:embed="rId2" cstate="print"/>
          <a:srcRect/>
          <a:stretch>
            <a:fillRect/>
          </a:stretch>
        </p:blipFill>
        <p:spPr bwMode="auto">
          <a:xfrm>
            <a:off x="3392424" y="1552593"/>
            <a:ext cx="2359152" cy="2359152"/>
          </a:xfrm>
          <a:prstGeom prst="rect">
            <a:avLst/>
          </a:prstGeom>
          <a:noFill/>
        </p:spPr>
      </p:pic>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235586"/>
            <a:ext cx="6400800" cy="1564519"/>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dirty="0">
                <a:solidFill>
                  <a:prstClr val="black"/>
                </a:solidFill>
              </a:endParaRPr>
            </a:p>
          </p:txBody>
        </p:sp>
      </p:gr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256965166"/>
      </p:ext>
    </p:extLst>
  </p:cSld>
  <p:clrMapOvr>
    <a:masterClrMapping/>
  </p:clrMapOvr>
  <p:extLst mod="1">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NRC_Title Slide">
    <p:spTree>
      <p:nvGrpSpPr>
        <p:cNvPr id="1" name=""/>
        <p:cNvGrpSpPr/>
        <p:nvPr/>
      </p:nvGrpSpPr>
      <p:grpSpPr>
        <a:xfrm>
          <a:off x="0" y="0"/>
          <a:ext cx="0" cy="0"/>
          <a:chOff x="0" y="0"/>
          <a:chExt cx="0" cy="0"/>
        </a:xfrm>
      </p:grpSpPr>
      <p:pic>
        <p:nvPicPr>
          <p:cNvPr id="16" name="Picture 15" descr="cnrc-emblem-2-inch"/>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308809" y="1468978"/>
            <a:ext cx="2526382" cy="2526382"/>
          </a:xfrm>
          <a:prstGeom prst="rect">
            <a:avLst/>
          </a:prstGeom>
          <a:noFill/>
          <a:ln w="9525">
            <a:noFill/>
            <a:miter lim="800000"/>
            <a:headEnd/>
            <a:tailEnd/>
          </a:ln>
        </p:spPr>
      </p:pic>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235586"/>
            <a:ext cx="6400800" cy="1564519"/>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dirty="0">
                <a:solidFill>
                  <a:prstClr val="black"/>
                </a:solidFill>
              </a:endParaRPr>
            </a:p>
          </p:txBody>
        </p:sp>
      </p:gr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1548157312"/>
      </p:ext>
    </p:extLst>
  </p:cSld>
  <p:clrMapOvr>
    <a:masterClrMapping/>
  </p:clrMapOvr>
  <p:extLst mod="1">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NSTC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235586"/>
            <a:ext cx="6400800" cy="1564519"/>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dirty="0">
                <a:solidFill>
                  <a:prstClr val="black"/>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4333" y="1307027"/>
            <a:ext cx="2178792" cy="2819304"/>
          </a:xfrm>
          <a:prstGeom prst="rect">
            <a:avLst/>
          </a:prstGeom>
        </p:spPr>
      </p:pic>
    </p:spTree>
    <p:extLst>
      <p:ext uri="{BB962C8B-B14F-4D97-AF65-F5344CB8AC3E}">
        <p14:creationId xmlns:p14="http://schemas.microsoft.com/office/powerpoint/2010/main" val="2792606492"/>
      </p:ext>
    </p:extLst>
  </p:cSld>
  <p:clrMapOvr>
    <a:masterClrMapping/>
  </p:clrMapOvr>
  <p:extLst mod="1">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777240"/>
          </a:xfrm>
          <a:prstGeom prst="rect">
            <a:avLst/>
          </a:prstGeom>
        </p:spPr>
        <p:txBody>
          <a:bodyPr rIns="0" anchor="ctr"/>
          <a:lstStyle>
            <a:lvl1pPr algn="r">
              <a:defRPr sz="3200" b="1" i="0">
                <a:solidFill>
                  <a:srgbClr val="002060"/>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295400"/>
            <a:ext cx="8686800" cy="4779962"/>
          </a:xfrm>
          <a:prstGeom prst="rect">
            <a:avLst/>
          </a:prstGeom>
        </p:spPr>
        <p:txBody>
          <a:bodyPr lIns="0" tIns="0" rIns="0" bIns="0"/>
          <a:lstStyle>
            <a:lvl1pPr marL="228600" indent="-228600">
              <a:buFont typeface="Wingdings" panose="05000000000000000000" pitchFamily="2" charset="2"/>
              <a:buChar char="§"/>
              <a:defRPr sz="2000" b="1">
                <a:latin typeface="Arial" panose="020B0604020202020204" pitchFamily="34" charset="0"/>
                <a:cs typeface="Arial" panose="020B0604020202020204" pitchFamily="34" charset="0"/>
              </a:defRPr>
            </a:lvl1pPr>
            <a:lvl2pPr marL="457200" indent="-228600">
              <a:buFont typeface="Arial" panose="020B0604020202020204" pitchFamily="34" charset="0"/>
              <a:buChar char="•"/>
              <a:defRPr sz="1800">
                <a:latin typeface="Arial" panose="020B0604020202020204" pitchFamily="34" charset="0"/>
                <a:cs typeface="Arial" panose="020B0604020202020204" pitchFamily="34" charset="0"/>
              </a:defRPr>
            </a:lvl2pPr>
            <a:lvl3pPr marL="804863" indent="-228600">
              <a:buFont typeface="Arial" panose="020B0604020202020204" pitchFamily="34" charset="0"/>
              <a:buChar char="̶"/>
              <a:defRPr sz="1600">
                <a:latin typeface="Arial" panose="020B0604020202020204" pitchFamily="34" charset="0"/>
                <a:cs typeface="Arial" panose="020B0604020202020204" pitchFamily="34" charset="0"/>
              </a:defRPr>
            </a:lvl3pPr>
            <a:lvl4pPr marL="1033463" indent="-228600">
              <a:buFont typeface="Wingdings" panose="05000000000000000000" pitchFamily="2" charset="2"/>
              <a:buChar char="§"/>
              <a:defRPr sz="1400">
                <a:latin typeface="Arial" panose="020B0604020202020204" pitchFamily="34" charset="0"/>
                <a:cs typeface="Arial" panose="020B0604020202020204" pitchFamily="34" charset="0"/>
              </a:defRPr>
            </a:lvl4pPr>
            <a:lvl5pPr marL="1262063" indent="-228600">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dirty="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1000"/>
            </a:lvl1pPr>
          </a:lstStyle>
          <a:p>
            <a:fld id="{404AB8AB-3EBC-43BA-8934-64629AF21890}" type="slidenum">
              <a:rPr lang="en-US" smtClean="0">
                <a:solidFill>
                  <a:prstClr val="black"/>
                </a:solidFill>
              </a:rPr>
              <a:pPr/>
              <a:t>‹#›</a:t>
            </a:fld>
            <a:endParaRPr lang="en-US" dirty="0">
              <a:solidFill>
                <a:prstClr val="black"/>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014" y="232520"/>
            <a:ext cx="777240" cy="777240"/>
          </a:xfrm>
          <a:prstGeom prst="rect">
            <a:avLst/>
          </a:prstGeom>
        </p:spPr>
      </p:pic>
    </p:spTree>
    <p:extLst>
      <p:ext uri="{BB962C8B-B14F-4D97-AF65-F5344CB8AC3E}">
        <p14:creationId xmlns:p14="http://schemas.microsoft.com/office/powerpoint/2010/main" val="1537069530"/>
      </p:ext>
    </p:extLst>
  </p:cSld>
  <p:clrMapOvr>
    <a:masterClrMapping/>
  </p:clrMapOvr>
  <p:extLst mod="1">
    <p:ext uri="{DCECCB84-F9BA-43D5-87BE-67443E8EF086}">
      <p15:sldGuideLst xmlns:p15="http://schemas.microsoft.com/office/powerpoint/2012/main">
        <p15:guide id="1" pos="2880">
          <p15:clr>
            <a:srgbClr val="FBAE40"/>
          </p15:clr>
        </p15:guide>
        <p15:guide id="2" orient="horz" pos="81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mbper Stick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777240"/>
          </a:xfrm>
          <a:prstGeom prst="rect">
            <a:avLst/>
          </a:prstGeom>
        </p:spPr>
        <p:txBody>
          <a:bodyPr rIns="0" anchor="ctr"/>
          <a:lstStyle>
            <a:lvl1pPr algn="r">
              <a:defRPr sz="3200" b="1" i="0">
                <a:solidFill>
                  <a:srgbClr val="002060"/>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295400"/>
            <a:ext cx="8686800" cy="4779962"/>
          </a:xfrm>
          <a:prstGeom prst="rect">
            <a:avLst/>
          </a:prstGeom>
        </p:spPr>
        <p:txBody>
          <a:bodyPr lIns="0" tIns="0" rIns="0" bIns="0"/>
          <a:lstStyle>
            <a:lvl1pPr marL="228600" indent="-228600">
              <a:spcBef>
                <a:spcPts val="0"/>
              </a:spcBef>
              <a:buFont typeface="Wingdings" panose="05000000000000000000" pitchFamily="2" charset="2"/>
              <a:buChar char="§"/>
              <a:defRPr sz="2000" b="1">
                <a:latin typeface="Arial" panose="020B0604020202020204" pitchFamily="34" charset="0"/>
                <a:cs typeface="Arial" panose="020B0604020202020204" pitchFamily="34" charset="0"/>
              </a:defRPr>
            </a:lvl1pPr>
            <a:lvl2pPr marL="457200" indent="-228600">
              <a:buFont typeface="Arial" panose="020B0604020202020204" pitchFamily="34" charset="0"/>
              <a:buChar char="•"/>
              <a:defRPr sz="1800">
                <a:latin typeface="Arial" panose="020B0604020202020204" pitchFamily="34" charset="0"/>
                <a:cs typeface="Arial" panose="020B0604020202020204" pitchFamily="34" charset="0"/>
              </a:defRPr>
            </a:lvl2pPr>
            <a:lvl3pPr marL="804863" indent="-234950">
              <a:buFont typeface="Arial" panose="020B0604020202020204" pitchFamily="34" charset="0"/>
              <a:buChar char="̶"/>
              <a:defRPr sz="1600">
                <a:latin typeface="Arial" panose="020B0604020202020204" pitchFamily="34" charset="0"/>
                <a:cs typeface="Arial" panose="020B0604020202020204" pitchFamily="34" charset="0"/>
              </a:defRPr>
            </a:lvl3pPr>
            <a:lvl4pPr marL="1033463" indent="-228600">
              <a:buFont typeface="Wingdings" panose="05000000000000000000" pitchFamily="2" charset="2"/>
              <a:buChar char="§"/>
              <a:defRPr sz="1400">
                <a:latin typeface="Arial" panose="020B0604020202020204" pitchFamily="34" charset="0"/>
                <a:cs typeface="Arial" panose="020B0604020202020204" pitchFamily="34" charset="0"/>
              </a:defRPr>
            </a:lvl4pPr>
            <a:lvl5pPr marL="1262063" indent="-228600">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dirty="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1000"/>
            </a:lvl1pPr>
          </a:lstStyle>
          <a:p>
            <a:fld id="{404AB8AB-3EBC-43BA-8934-64629AF21890}" type="slidenum">
              <a:rPr lang="en-US" smtClean="0">
                <a:solidFill>
                  <a:prstClr val="black"/>
                </a:solidFill>
              </a:rPr>
              <a:pPr/>
              <a:t>‹#›</a:t>
            </a:fld>
            <a:endParaRPr lang="en-US" dirty="0">
              <a:solidFill>
                <a:prstClr val="black"/>
              </a:solidFill>
            </a:endParaRPr>
          </a:p>
        </p:txBody>
      </p:sp>
      <p:sp>
        <p:nvSpPr>
          <p:cNvPr id="16" name="Content Placeholder 15"/>
          <p:cNvSpPr>
            <a:spLocks noGrp="1"/>
          </p:cNvSpPr>
          <p:nvPr>
            <p:ph sz="quarter" idx="13"/>
          </p:nvPr>
        </p:nvSpPr>
        <p:spPr>
          <a:xfrm>
            <a:off x="233363" y="6106188"/>
            <a:ext cx="8682034" cy="458834"/>
          </a:xfrm>
          <a:prstGeom prst="rect">
            <a:avLst/>
          </a:prstGeom>
          <a:gradFill flip="none" rotWithShape="1">
            <a:gsLst>
              <a:gs pos="0">
                <a:srgbClr val="002060"/>
              </a:gs>
              <a:gs pos="100000">
                <a:srgbClr val="0000FF"/>
              </a:gs>
            </a:gsLst>
            <a:lin ang="16200000" scaled="1"/>
            <a:tileRect/>
          </a:gradFill>
        </p:spPr>
        <p:txBody>
          <a:bodyPr lIns="0" tIns="0" rIns="0" bIns="0" anchor="ctr"/>
          <a:lstStyle>
            <a:lvl1pPr marL="0" indent="0" algn="ctr">
              <a:spcBef>
                <a:spcPts val="0"/>
              </a:spcBef>
              <a:buNone/>
              <a:defRPr sz="1800" b="1" i="1">
                <a:solidFill>
                  <a:schemeClr val="bg1"/>
                </a:solidFill>
              </a:defRPr>
            </a:lvl1pPr>
            <a:lvl2pPr marL="457200" indent="0" algn="ctr">
              <a:buNone/>
              <a:defRPr sz="1800" b="1"/>
            </a:lvl2pPr>
            <a:lvl3pPr marL="914400" indent="0" algn="ctr">
              <a:buNone/>
              <a:defRPr sz="1800" b="1"/>
            </a:lvl3pPr>
            <a:lvl4pPr marL="1371600" indent="0" algn="ctr">
              <a:buNone/>
              <a:defRPr sz="1800" b="1"/>
            </a:lvl4pPr>
            <a:lvl5pPr marL="1828800" indent="0" algn="ctr">
              <a:buNone/>
              <a:defRPr sz="1800" b="1"/>
            </a:lvl5pPr>
          </a:lstStyle>
          <a:p>
            <a:pPr lvl="0"/>
            <a:r>
              <a:rPr lang="en-US" dirty="0" smtClean="0"/>
              <a:t>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014" y="232520"/>
            <a:ext cx="777240" cy="777240"/>
          </a:xfrm>
          <a:prstGeom prst="rect">
            <a:avLst/>
          </a:prstGeom>
        </p:spPr>
      </p:pic>
    </p:spTree>
    <p:extLst>
      <p:ext uri="{BB962C8B-B14F-4D97-AF65-F5344CB8AC3E}">
        <p14:creationId xmlns:p14="http://schemas.microsoft.com/office/powerpoint/2010/main" val="1177468400"/>
      </p:ext>
    </p:extLst>
  </p:cSld>
  <p:clrMapOvr>
    <a:masterClrMapping/>
  </p:clrMapOvr>
  <p:extLst mod="1">
    <p:ext uri="{DCECCB84-F9BA-43D5-87BE-67443E8EF086}">
      <p15:sldGuideLst xmlns:p15="http://schemas.microsoft.com/office/powerpoint/2012/main">
        <p15:guide id="1" pos="2880">
          <p15:clr>
            <a:srgbClr val="FBAE40"/>
          </p15:clr>
        </p15:guide>
        <p15:guide id="2" orient="horz" pos="2160">
          <p15:clr>
            <a:srgbClr val="FBAE40"/>
          </p15:clr>
        </p15:guide>
        <p15:guide id="3" orient="horz" pos="8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dirty="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dirty="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1000"/>
            </a:lvl1pPr>
          </a:lstStyle>
          <a:p>
            <a:fld id="{404AB8AB-3EBC-43BA-8934-64629AF21890}" type="slidenum">
              <a:rPr lang="en-US" smtClean="0">
                <a:solidFill>
                  <a:prstClr val="black"/>
                </a:solidFill>
              </a:rPr>
              <a:pPr/>
              <a:t>‹#›</a:t>
            </a:fld>
            <a:endParaRPr lang="en-US" dirty="0">
              <a:solidFill>
                <a:prstClr val="black"/>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014" y="232520"/>
            <a:ext cx="777240" cy="777240"/>
          </a:xfrm>
          <a:prstGeom prst="rect">
            <a:avLst/>
          </a:prstGeom>
        </p:spPr>
      </p:pic>
      <p:sp>
        <p:nvSpPr>
          <p:cNvPr id="13" name="Title 1"/>
          <p:cNvSpPr>
            <a:spLocks noGrp="1"/>
          </p:cNvSpPr>
          <p:nvPr>
            <p:ph type="title"/>
          </p:nvPr>
        </p:nvSpPr>
        <p:spPr>
          <a:xfrm>
            <a:off x="342900" y="3040380"/>
            <a:ext cx="8458200" cy="777240"/>
          </a:xfrm>
          <a:prstGeom prst="rect">
            <a:avLst/>
          </a:prstGeom>
        </p:spPr>
        <p:txBody>
          <a:bodyPr rIns="0" anchor="ctr"/>
          <a:lstStyle>
            <a:lvl1pPr algn="ctr">
              <a:defRPr sz="4000" b="1" i="0">
                <a:solidFill>
                  <a:srgbClr val="002060"/>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893840036"/>
      </p:ext>
    </p:extLst>
  </p:cSld>
  <p:clrMapOvr>
    <a:masterClrMapping/>
  </p:clrMapOvr>
  <p:extLst mod="1">
    <p:ext uri="{DCECCB84-F9BA-43D5-87BE-67443E8EF086}">
      <p15:sldGuideLst xmlns:p15="http://schemas.microsoft.com/office/powerpoint/2012/main">
        <p15:guide id="1" pos="2880">
          <p15:clr>
            <a:srgbClr val="FBAE40"/>
          </p15:clr>
        </p15:guide>
        <p15:guide id="2" orient="horz" pos="81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4.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27972" y="6620214"/>
            <a:ext cx="1180131" cy="246221"/>
          </a:xfrm>
          <a:prstGeom prst="rect">
            <a:avLst/>
          </a:prstGeom>
          <a:noFill/>
          <a:ln w="9525">
            <a:noFill/>
            <a:miter lim="800000"/>
            <a:headEnd/>
            <a:tailEnd/>
          </a:ln>
          <a:effectLst/>
        </p:spPr>
        <p:txBody>
          <a:bodyPr wrap="none" anchor="ctr">
            <a:spAutoFit/>
          </a:bodyPr>
          <a:lstStyle/>
          <a:p>
            <a:pPr>
              <a:lnSpc>
                <a:spcPts val="1200"/>
              </a:lnSpc>
              <a:defRPr/>
            </a:pPr>
            <a:r>
              <a:rPr lang="en-US" sz="1050" b="1" dirty="0" smtClean="0">
                <a:solidFill>
                  <a:srgbClr val="00CC00"/>
                </a:solidFill>
                <a:cs typeface="Arial" panose="020B0604020202020204" pitchFamily="34" charset="0"/>
              </a:rPr>
              <a:t>UNCLASSIFIED</a:t>
            </a:r>
            <a:endParaRPr lang="en-US" sz="1050" b="1" dirty="0">
              <a:solidFill>
                <a:srgbClr val="00CC00"/>
              </a:solidFill>
              <a:cs typeface="Arial" panose="020B0604020202020204" pitchFamily="34" charset="0"/>
            </a:endParaRPr>
          </a:p>
        </p:txBody>
      </p:sp>
    </p:spTree>
    <p:extLst>
      <p:ext uri="{BB962C8B-B14F-4D97-AF65-F5344CB8AC3E}">
        <p14:creationId xmlns:p14="http://schemas.microsoft.com/office/powerpoint/2010/main" val="34705723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27972" y="6620214"/>
            <a:ext cx="1180131" cy="246221"/>
          </a:xfrm>
          <a:prstGeom prst="rect">
            <a:avLst/>
          </a:prstGeom>
          <a:noFill/>
          <a:ln w="9525">
            <a:noFill/>
            <a:miter lim="800000"/>
            <a:headEnd/>
            <a:tailEnd/>
          </a:ln>
          <a:effectLst/>
        </p:spPr>
        <p:txBody>
          <a:bodyPr wrap="none" anchor="ctr">
            <a:spAutoFit/>
          </a:bodyPr>
          <a:lstStyle/>
          <a:p>
            <a:pPr>
              <a:lnSpc>
                <a:spcPts val="1200"/>
              </a:lnSpc>
              <a:defRPr/>
            </a:pPr>
            <a:r>
              <a:rPr lang="en-US" sz="1050" b="1" dirty="0" smtClean="0">
                <a:solidFill>
                  <a:srgbClr val="00CC00"/>
                </a:solidFill>
                <a:cs typeface="Arial" panose="020B0604020202020204" pitchFamily="34" charset="0"/>
              </a:rPr>
              <a:t>UNCLASSIFIED</a:t>
            </a:r>
            <a:endParaRPr lang="en-US" sz="1050" b="1" dirty="0">
              <a:solidFill>
                <a:srgbClr val="00CC00"/>
              </a:solidFill>
              <a:cs typeface="Arial" panose="020B0604020202020204" pitchFamily="34" charset="0"/>
            </a:endParaRPr>
          </a:p>
        </p:txBody>
      </p:sp>
    </p:spTree>
    <p:extLst>
      <p:ext uri="{BB962C8B-B14F-4D97-AF65-F5344CB8AC3E}">
        <p14:creationId xmlns:p14="http://schemas.microsoft.com/office/powerpoint/2010/main" val="333018175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p:nvSpPr>
        <p:spPr>
          <a:xfrm>
            <a:off x="3596989" y="9195"/>
            <a:ext cx="1941557" cy="209288"/>
          </a:xfrm>
          <a:prstGeom prst="rect">
            <a:avLst/>
          </a:prstGeom>
          <a:noFill/>
        </p:spPr>
        <p:txBody>
          <a:bodyPr wrap="none" tIns="27432" bIns="27432" rtlCol="0" anchor="ctr">
            <a:spAutoFit/>
          </a:bodyPr>
          <a:lstStyle/>
          <a:p>
            <a:pPr>
              <a:lnSpc>
                <a:spcPts val="1200"/>
              </a:lnSpc>
            </a:pPr>
            <a:r>
              <a:rPr lang="en-US" sz="1050" b="1" dirty="0" smtClean="0">
                <a:solidFill>
                  <a:srgbClr val="C00000"/>
                </a:solidFill>
                <a:cs typeface="Arial" panose="020B0604020202020204" pitchFamily="34" charset="0"/>
              </a:rPr>
              <a:t>DRAFT // PRE-DECISIONAL</a:t>
            </a:r>
            <a:endParaRPr lang="en-US" sz="1050" b="1" dirty="0">
              <a:solidFill>
                <a:srgbClr val="C00000"/>
              </a:solidFill>
              <a:cs typeface="Arial" panose="020B0604020202020204" pitchFamily="34" charset="0"/>
            </a:endParaRPr>
          </a:p>
        </p:txBody>
      </p:sp>
      <p:sp>
        <p:nvSpPr>
          <p:cNvPr id="8" name="TextBox 7"/>
          <p:cNvSpPr txBox="1"/>
          <p:nvPr/>
        </p:nvSpPr>
        <p:spPr>
          <a:xfrm>
            <a:off x="3596989" y="6638680"/>
            <a:ext cx="1941557" cy="209288"/>
          </a:xfrm>
          <a:prstGeom prst="rect">
            <a:avLst/>
          </a:prstGeom>
          <a:noFill/>
        </p:spPr>
        <p:txBody>
          <a:bodyPr wrap="none" tIns="27432" bIns="27432" rtlCol="0" anchor="ctr">
            <a:spAutoFit/>
          </a:bodyPr>
          <a:lstStyle/>
          <a:p>
            <a:pPr>
              <a:lnSpc>
                <a:spcPts val="1200"/>
              </a:lnSpc>
            </a:pPr>
            <a:r>
              <a:rPr lang="en-US" sz="1050" b="1" dirty="0" smtClean="0">
                <a:solidFill>
                  <a:srgbClr val="C00000"/>
                </a:solidFill>
                <a:cs typeface="Arial" panose="020B0604020202020204" pitchFamily="34" charset="0"/>
              </a:rPr>
              <a:t>DRAFT // PRE-DECISIONAL</a:t>
            </a:r>
            <a:endParaRPr lang="en-US" sz="1050" b="1" dirty="0">
              <a:solidFill>
                <a:srgbClr val="C00000"/>
              </a:solidFill>
              <a:cs typeface="Arial" panose="020B0604020202020204" pitchFamily="34" charset="0"/>
            </a:endParaRPr>
          </a:p>
        </p:txBody>
      </p:sp>
      <p:sp>
        <p:nvSpPr>
          <p:cNvPr id="9" name="Text Box 10"/>
          <p:cNvSpPr txBox="1">
            <a:spLocks noChangeArrowheads="1"/>
          </p:cNvSpPr>
          <p:nvPr/>
        </p:nvSpPr>
        <p:spPr bwMode="auto">
          <a:xfrm>
            <a:off x="127972" y="6620214"/>
            <a:ext cx="1180131" cy="246221"/>
          </a:xfrm>
          <a:prstGeom prst="rect">
            <a:avLst/>
          </a:prstGeom>
          <a:noFill/>
          <a:ln w="9525">
            <a:noFill/>
            <a:miter lim="800000"/>
            <a:headEnd/>
            <a:tailEnd/>
          </a:ln>
          <a:effectLst/>
        </p:spPr>
        <p:txBody>
          <a:bodyPr wrap="none" anchor="ctr">
            <a:spAutoFit/>
          </a:bodyPr>
          <a:lstStyle/>
          <a:p>
            <a:pPr>
              <a:lnSpc>
                <a:spcPts val="1200"/>
              </a:lnSpc>
              <a:defRPr/>
            </a:pPr>
            <a:r>
              <a:rPr lang="en-US" sz="1050" b="1" dirty="0" smtClean="0">
                <a:solidFill>
                  <a:srgbClr val="00CC00"/>
                </a:solidFill>
                <a:cs typeface="Arial" panose="020B0604020202020204" pitchFamily="34" charset="0"/>
              </a:rPr>
              <a:t>UNCLASSIFIED</a:t>
            </a:r>
            <a:endParaRPr lang="en-US" sz="1050" b="1" dirty="0">
              <a:solidFill>
                <a:srgbClr val="00CC00"/>
              </a:solidFill>
              <a:cs typeface="Arial" panose="020B0604020202020204" pitchFamily="34" charset="0"/>
            </a:endParaRPr>
          </a:p>
        </p:txBody>
      </p:sp>
    </p:spTree>
    <p:extLst>
      <p:ext uri="{BB962C8B-B14F-4D97-AF65-F5344CB8AC3E}">
        <p14:creationId xmlns:p14="http://schemas.microsoft.com/office/powerpoint/2010/main" val="362793789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27972" y="6620214"/>
            <a:ext cx="1180131" cy="246221"/>
          </a:xfrm>
          <a:prstGeom prst="rect">
            <a:avLst/>
          </a:prstGeom>
          <a:noFill/>
          <a:ln w="9525">
            <a:noFill/>
            <a:miter lim="800000"/>
            <a:headEnd/>
            <a:tailEnd/>
          </a:ln>
          <a:effectLst/>
        </p:spPr>
        <p:txBody>
          <a:bodyPr wrap="none" anchor="ctr">
            <a:spAutoFit/>
          </a:bodyPr>
          <a:lstStyle/>
          <a:p>
            <a:pPr>
              <a:lnSpc>
                <a:spcPts val="1200"/>
              </a:lnSpc>
              <a:defRPr/>
            </a:pPr>
            <a:r>
              <a:rPr lang="en-US" sz="1050" b="1" dirty="0" smtClean="0">
                <a:solidFill>
                  <a:srgbClr val="00CC00"/>
                </a:solidFill>
                <a:cs typeface="Arial" panose="020B0604020202020204" pitchFamily="34" charset="0"/>
              </a:rPr>
              <a:t>UNCLASSIFIED</a:t>
            </a:r>
            <a:endParaRPr lang="en-US" sz="1050" b="1" dirty="0">
              <a:solidFill>
                <a:srgbClr val="00CC00"/>
              </a:solidFill>
              <a:cs typeface="Arial" panose="020B0604020202020204" pitchFamily="34" charset="0"/>
            </a:endParaRPr>
          </a:p>
        </p:txBody>
      </p:sp>
    </p:spTree>
    <p:extLst>
      <p:ext uri="{BB962C8B-B14F-4D97-AF65-F5344CB8AC3E}">
        <p14:creationId xmlns:p14="http://schemas.microsoft.com/office/powerpoint/2010/main" val="4223876366"/>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7" y="228599"/>
            <a:ext cx="8458200" cy="777240"/>
          </a:xfrm>
        </p:spPr>
        <p:txBody>
          <a:bodyPr/>
          <a:lstStyle/>
          <a:p>
            <a:r>
              <a:rPr lang="en-US" dirty="0" smtClean="0"/>
              <a:t>FY-25 Active-Duty Line</a:t>
            </a:r>
            <a:br>
              <a:rPr lang="en-US" dirty="0" smtClean="0"/>
            </a:br>
            <a:r>
              <a:rPr lang="en-US" dirty="0" smtClean="0"/>
              <a:t>Community Brief Disclaimer</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4AB8AB-3EBC-43BA-8934-64629AF21890}"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Content Placeholder 2"/>
          <p:cNvSpPr txBox="1">
            <a:spLocks/>
          </p:cNvSpPr>
          <p:nvPr/>
        </p:nvSpPr>
        <p:spPr>
          <a:xfrm>
            <a:off x="251177" y="1421565"/>
            <a:ext cx="8472947" cy="4779962"/>
          </a:xfrm>
          <a:prstGeom prst="rect">
            <a:avLst/>
          </a:prstGeom>
        </p:spPr>
        <p:txBody>
          <a:bodyPr lIns="0" tIns="0" rIns="0" bIns="0"/>
          <a:lstStyle>
            <a:lvl1pPr marL="228600" indent="-228600" algn="l" defTabSz="914400" rtl="0" eaLnBrk="1" latinLnBrk="0" hangingPunct="1">
              <a:spcBef>
                <a:spcPct val="20000"/>
              </a:spcBef>
              <a:buFont typeface="Wingdings" panose="05000000000000000000" pitchFamily="2" charset="2"/>
              <a:buChar char="§"/>
              <a:defRPr sz="2000" b="1"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04863"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033463" indent="-228600" algn="l" defTabSz="914400" rtl="0" eaLnBrk="1" latinLnBrk="0" hangingPunct="1">
              <a:spcBef>
                <a:spcPct val="20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1262063" indent="-228600" algn="l" defTabSz="9144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0" lang="en-US"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This community brief has been generated by the community leaders, including detailers and community managers.  It has been vetted by Navy Personnel Command and OJAG for statutory compliance and approved by SECNAV.</a:t>
            </a:r>
          </a:p>
          <a:p>
            <a:pPr marL="0" marR="0" lvl="0" indent="0" algn="ctr"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endParaRPr kumimoji="0" lang="en-US"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0" lang="en-US"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Community leaders have provided these slides to community members for career planning purposes; however, strict adherence to the career progressions depicted in the slides is not a prerequisite for promotion.</a:t>
            </a:r>
          </a:p>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endParaRPr kumimoji="0" lang="en-US"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0" lang="en-US"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ONLY MATERIAL APPROVED BY THE SECRETARY OF THE NAVY WILL BE PRESENTED TO STATUTORY SELECTION BOARDS.  THIS BRIEF HAS BEEN APPROVED BY SECNAV FOR USE BY THE FY-25 STATUTORY SELECTION BOARDS. </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4545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0" y="1261592"/>
            <a:ext cx="9144000" cy="5319801"/>
          </a:xfrm>
        </p:spPr>
        <p:txBody>
          <a:bodyPr/>
          <a:lstStyle/>
          <a:p>
            <a:pPr marL="341313" indent="-171450">
              <a:lnSpc>
                <a:spcPct val="90000"/>
              </a:lnSpc>
            </a:pPr>
            <a:r>
              <a:rPr lang="en-US" sz="1100" b="0" dirty="0">
                <a:latin typeface="Arial" charset="0"/>
              </a:rPr>
              <a:t>Career progression produces senior HR </a:t>
            </a:r>
            <a:r>
              <a:rPr lang="en-US" sz="1100" b="0" dirty="0" smtClean="0">
                <a:latin typeface="Arial" charset="0"/>
              </a:rPr>
              <a:t>officers </a:t>
            </a:r>
            <a:r>
              <a:rPr lang="en-US" sz="1100" b="0" dirty="0">
                <a:latin typeface="Arial" charset="0"/>
              </a:rPr>
              <a:t>with deliberately developed expertise in one of three career tracks: </a:t>
            </a:r>
          </a:p>
          <a:p>
            <a:pPr marL="169863" indent="0">
              <a:lnSpc>
                <a:spcPct val="90000"/>
              </a:lnSpc>
              <a:buNone/>
            </a:pPr>
            <a:r>
              <a:rPr lang="en-US" sz="1100" b="0" dirty="0">
                <a:latin typeface="Arial" charset="0"/>
              </a:rPr>
              <a:t>     Force Development (FD), Force Management (FM), and Force Requirements and Resourcing (FR2). </a:t>
            </a:r>
            <a:endParaRPr lang="en-US" sz="1100" b="0" dirty="0" smtClean="0">
              <a:latin typeface="Arial" charset="0"/>
            </a:endParaRPr>
          </a:p>
          <a:p>
            <a:pPr marL="169863" indent="0">
              <a:lnSpc>
                <a:spcPct val="90000"/>
              </a:lnSpc>
              <a:buNone/>
            </a:pPr>
            <a:endParaRPr lang="en-US" sz="200" b="0" dirty="0">
              <a:latin typeface="Arial" charset="0"/>
            </a:endParaRPr>
          </a:p>
          <a:p>
            <a:pPr marL="341313" indent="-171450">
              <a:lnSpc>
                <a:spcPct val="90000"/>
              </a:lnSpc>
            </a:pPr>
            <a:r>
              <a:rPr lang="en-US" sz="1100" b="0" dirty="0" smtClean="0">
                <a:latin typeface="Arial" charset="0"/>
                <a:cs typeface="Times New Roman" pitchFamily="18" charset="0"/>
              </a:rPr>
              <a:t>In </a:t>
            </a:r>
            <a:r>
              <a:rPr lang="en-US" sz="1100" b="0" dirty="0">
                <a:latin typeface="Arial" charset="0"/>
                <a:cs typeface="Times New Roman" pitchFamily="18" charset="0"/>
              </a:rPr>
              <a:t>CY </a:t>
            </a:r>
            <a:r>
              <a:rPr lang="en-US" sz="1100" b="0" dirty="0" smtClean="0">
                <a:latin typeface="Arial" charset="0"/>
                <a:cs typeface="Times New Roman" pitchFamily="18" charset="0"/>
              </a:rPr>
              <a:t>2021 </a:t>
            </a:r>
            <a:r>
              <a:rPr lang="en-US" sz="1100" b="0" dirty="0">
                <a:latin typeface="Arial" charset="0"/>
                <a:cs typeface="Times New Roman" pitchFamily="18" charset="0"/>
              </a:rPr>
              <a:t>HR </a:t>
            </a:r>
            <a:r>
              <a:rPr lang="en-US" sz="1100" b="0" dirty="0" smtClean="0">
                <a:latin typeface="Arial" charset="0"/>
                <a:cs typeface="Times New Roman" pitchFamily="18" charset="0"/>
              </a:rPr>
              <a:t>Command, Leadership, </a:t>
            </a:r>
            <a:r>
              <a:rPr lang="en-US" sz="1100" b="0" dirty="0">
                <a:latin typeface="Arial" charset="0"/>
                <a:cs typeface="Times New Roman" pitchFamily="18" charset="0"/>
              </a:rPr>
              <a:t>and Sea Screened billets (CO/XO/OIC/Sea Duty) were distinguished from HR Milestone billets to create a separate community value.  In </a:t>
            </a:r>
            <a:r>
              <a:rPr lang="en-US" sz="1100" b="0" dirty="0" smtClean="0">
                <a:latin typeface="Arial" charset="0"/>
                <a:cs typeface="Times New Roman" pitchFamily="18" charset="0"/>
              </a:rPr>
              <a:t>CY 2021 </a:t>
            </a:r>
            <a:r>
              <a:rPr lang="en-US" sz="1100" b="0" dirty="0">
                <a:latin typeface="Arial" charset="0"/>
                <a:cs typeface="Times New Roman" pitchFamily="18" charset="0"/>
              </a:rPr>
              <a:t>completion of an HR Leadership (CO/XO/OIC) </a:t>
            </a:r>
            <a:r>
              <a:rPr lang="en-US" sz="1100" b="0" dirty="0" smtClean="0">
                <a:latin typeface="Arial" charset="0"/>
                <a:cs typeface="Times New Roman" pitchFamily="18" charset="0"/>
              </a:rPr>
              <a:t>tour, HR </a:t>
            </a:r>
            <a:r>
              <a:rPr lang="en-US" sz="1100" b="0" dirty="0">
                <a:latin typeface="Arial" charset="0"/>
                <a:cs typeface="Times New Roman" pitchFamily="18" charset="0"/>
              </a:rPr>
              <a:t>Headquarters (SECNAV/OPNAV/NPC) tour as a LCDR or </a:t>
            </a:r>
            <a:r>
              <a:rPr lang="en-US" sz="1100" b="0" dirty="0" smtClean="0">
                <a:latin typeface="Arial" charset="0"/>
                <a:cs typeface="Times New Roman" pitchFamily="18" charset="0"/>
              </a:rPr>
              <a:t>CDR, and career track competency development (Intermediate, Expert, and Advanced) </a:t>
            </a:r>
            <a:r>
              <a:rPr lang="en-US" sz="1100" b="0" dirty="0">
                <a:latin typeface="Arial" charset="0"/>
                <a:cs typeface="Times New Roman" pitchFamily="18" charset="0"/>
              </a:rPr>
              <a:t>were added as community values.  </a:t>
            </a:r>
            <a:endParaRPr lang="en-US" sz="1100" b="0" dirty="0" smtClean="0">
              <a:latin typeface="Arial" charset="0"/>
              <a:cs typeface="Times New Roman" pitchFamily="18" charset="0"/>
            </a:endParaRPr>
          </a:p>
          <a:p>
            <a:pPr marL="169863" indent="0">
              <a:lnSpc>
                <a:spcPct val="90000"/>
              </a:lnSpc>
              <a:buNone/>
            </a:pPr>
            <a:endParaRPr lang="en-US" sz="200" dirty="0" smtClean="0">
              <a:latin typeface="Arial" charset="0"/>
            </a:endParaRPr>
          </a:p>
          <a:p>
            <a:pPr marL="169863" indent="0">
              <a:lnSpc>
                <a:spcPct val="90000"/>
              </a:lnSpc>
              <a:buNone/>
            </a:pPr>
            <a:endParaRPr lang="en-US" sz="300" dirty="0" smtClean="0">
              <a:latin typeface="Arial" charset="0"/>
            </a:endParaRPr>
          </a:p>
          <a:p>
            <a:pPr marL="341313" indent="-171450">
              <a:lnSpc>
                <a:spcPct val="90000"/>
              </a:lnSpc>
              <a:spcBef>
                <a:spcPts val="200"/>
              </a:spcBef>
            </a:pPr>
            <a:r>
              <a:rPr lang="en-US" sz="1200" dirty="0" smtClean="0">
                <a:latin typeface="Arial" charset="0"/>
              </a:rPr>
              <a:t>Valued achievements prior to LIEUTENANT COMMANDER</a:t>
            </a:r>
          </a:p>
          <a:p>
            <a:pPr marL="687388" lvl="1" indent="-230188">
              <a:lnSpc>
                <a:spcPct val="90000"/>
              </a:lnSpc>
              <a:spcBef>
                <a:spcPts val="200"/>
              </a:spcBef>
            </a:pPr>
            <a:r>
              <a:rPr lang="en-US" sz="1000" dirty="0" smtClean="0">
                <a:latin typeface="Arial" charset="0"/>
                <a:cs typeface="Times New Roman" pitchFamily="18" charset="0"/>
              </a:rPr>
              <a:t>Sustained </a:t>
            </a:r>
            <a:r>
              <a:rPr lang="en-US" sz="1000" dirty="0">
                <a:latin typeface="Arial" charset="0"/>
                <a:cs typeface="Times New Roman" pitchFamily="18" charset="0"/>
              </a:rPr>
              <a:t>superior performance in HR and/or source community </a:t>
            </a:r>
            <a:r>
              <a:rPr lang="en-US" sz="1000" dirty="0" smtClean="0">
                <a:latin typeface="Arial" charset="0"/>
                <a:cs typeface="Times New Roman" pitchFamily="18" charset="0"/>
              </a:rPr>
              <a:t>tours</a:t>
            </a:r>
          </a:p>
          <a:p>
            <a:pPr marL="687388" lvl="1" indent="-230188">
              <a:lnSpc>
                <a:spcPct val="90000"/>
              </a:lnSpc>
              <a:spcBef>
                <a:spcPts val="200"/>
              </a:spcBef>
            </a:pPr>
            <a:r>
              <a:rPr lang="en-US" sz="1000" dirty="0" smtClean="0">
                <a:latin typeface="Arial" charset="0"/>
                <a:cs typeface="Times New Roman" pitchFamily="18" charset="0"/>
              </a:rPr>
              <a:t>Progress </a:t>
            </a:r>
            <a:r>
              <a:rPr lang="en-US" sz="1000" dirty="0">
                <a:latin typeface="Arial" charset="0"/>
                <a:cs typeface="Times New Roman" pitchFamily="18" charset="0"/>
              </a:rPr>
              <a:t>toward or completion of master’s degree, particularly </a:t>
            </a:r>
            <a:r>
              <a:rPr lang="en-US" sz="1000" dirty="0" smtClean="0">
                <a:latin typeface="Arial" charset="0"/>
                <a:cs typeface="Times New Roman" pitchFamily="18" charset="0"/>
              </a:rPr>
              <a:t>HR-focused (3XXX) graduate </a:t>
            </a:r>
            <a:r>
              <a:rPr lang="en-US" sz="1000" dirty="0">
                <a:latin typeface="Arial" charset="0"/>
                <a:cs typeface="Times New Roman" pitchFamily="18" charset="0"/>
              </a:rPr>
              <a:t>education (Operations </a:t>
            </a:r>
            <a:r>
              <a:rPr lang="en-US" sz="1000" dirty="0" smtClean="0">
                <a:latin typeface="Arial" charset="0"/>
                <a:cs typeface="Times New Roman" pitchFamily="18" charset="0"/>
              </a:rPr>
              <a:t>Research Analysis,</a:t>
            </a:r>
            <a:r>
              <a:rPr lang="en-US" sz="1000" dirty="0" smtClean="0">
                <a:solidFill>
                  <a:srgbClr val="0000FF"/>
                </a:solidFill>
                <a:latin typeface="Arial" charset="0"/>
                <a:cs typeface="Times New Roman" pitchFamily="18" charset="0"/>
              </a:rPr>
              <a:t> </a:t>
            </a:r>
            <a:r>
              <a:rPr lang="en-US" sz="1000" dirty="0">
                <a:latin typeface="Arial" charset="0"/>
                <a:cs typeface="Times New Roman" pitchFamily="18" charset="0"/>
              </a:rPr>
              <a:t>Manpower Systems Analysis, Financial Management, Education and Training Management or civilian equivalent). NOB FITREP from in-residence education should not be viewed negatively</a:t>
            </a:r>
            <a:r>
              <a:rPr lang="en-US" sz="1000" dirty="0" smtClean="0">
                <a:latin typeface="Arial" charset="0"/>
                <a:cs typeface="Times New Roman" pitchFamily="18" charset="0"/>
              </a:rPr>
              <a:t>.</a:t>
            </a:r>
            <a:endParaRPr lang="en-US" sz="1000" dirty="0">
              <a:latin typeface="Arial" charset="0"/>
              <a:cs typeface="Times New Roman" pitchFamily="18" charset="0"/>
            </a:endParaRPr>
          </a:p>
          <a:p>
            <a:pPr marL="687388" lvl="1" indent="-230188">
              <a:lnSpc>
                <a:spcPct val="90000"/>
              </a:lnSpc>
              <a:spcBef>
                <a:spcPts val="200"/>
              </a:spcBef>
            </a:pPr>
            <a:r>
              <a:rPr lang="en-US" sz="1000" dirty="0">
                <a:latin typeface="Arial" charset="0"/>
                <a:cs typeface="Times New Roman" pitchFamily="18" charset="0"/>
              </a:rPr>
              <a:t>Command </a:t>
            </a:r>
            <a:r>
              <a:rPr lang="en-US" sz="1000" dirty="0" smtClean="0">
                <a:latin typeface="Arial" charset="0"/>
                <a:cs typeface="Times New Roman" pitchFamily="18" charset="0"/>
              </a:rPr>
              <a:t>eligibility</a:t>
            </a:r>
            <a:r>
              <a:rPr lang="en-US" sz="1000" dirty="0">
                <a:latin typeface="Arial" charset="0"/>
                <a:cs typeface="Times New Roman" pitchFamily="18" charset="0"/>
              </a:rPr>
              <a:t> </a:t>
            </a:r>
            <a:r>
              <a:rPr lang="en-US" sz="1000" dirty="0" smtClean="0">
                <a:latin typeface="Arial" charset="0"/>
                <a:cs typeface="Times New Roman" pitchFamily="18" charset="0"/>
              </a:rPr>
              <a:t>(2D1)</a:t>
            </a:r>
            <a:endParaRPr lang="en-US" sz="1000" dirty="0">
              <a:latin typeface="Arial" charset="0"/>
              <a:cs typeface="Times New Roman" pitchFamily="18" charset="0"/>
            </a:endParaRPr>
          </a:p>
          <a:p>
            <a:pPr marL="687388" lvl="1" indent="-230188">
              <a:lnSpc>
                <a:spcPct val="90000"/>
              </a:lnSpc>
              <a:spcBef>
                <a:spcPts val="200"/>
              </a:spcBef>
            </a:pPr>
            <a:r>
              <a:rPr lang="en-US" sz="1000" dirty="0" smtClean="0">
                <a:latin typeface="Arial" charset="0"/>
                <a:cs typeface="Times New Roman" pitchFamily="18" charset="0"/>
              </a:rPr>
              <a:t>Current </a:t>
            </a:r>
            <a:r>
              <a:rPr lang="en-US" sz="1000" dirty="0">
                <a:latin typeface="Arial" charset="0"/>
                <a:cs typeface="Times New Roman" pitchFamily="18" charset="0"/>
              </a:rPr>
              <a:t>Professional certification: PHR, </a:t>
            </a:r>
            <a:r>
              <a:rPr lang="en-US" sz="1000" dirty="0" smtClean="0">
                <a:latin typeface="Arial" charset="0"/>
                <a:cs typeface="Times New Roman" pitchFamily="18" charset="0"/>
              </a:rPr>
              <a:t>SPHR, or CDFM</a:t>
            </a:r>
          </a:p>
          <a:p>
            <a:pPr marL="687388" lvl="1" indent="-230188">
              <a:lnSpc>
                <a:spcPct val="90000"/>
              </a:lnSpc>
              <a:spcBef>
                <a:spcPts val="200"/>
              </a:spcBef>
            </a:pPr>
            <a:r>
              <a:rPr lang="en-US" sz="1000" dirty="0">
                <a:latin typeface="Arial" charset="0"/>
                <a:cs typeface="Times New Roman" pitchFamily="18" charset="0"/>
              </a:rPr>
              <a:t>Attainment of source community </a:t>
            </a:r>
            <a:r>
              <a:rPr lang="en-US" sz="1000" dirty="0" smtClean="0">
                <a:latin typeface="Arial" charset="0"/>
                <a:cs typeface="Times New Roman" pitchFamily="18" charset="0"/>
              </a:rPr>
              <a:t>qualifications</a:t>
            </a:r>
          </a:p>
          <a:p>
            <a:pPr marL="687388" lvl="1" indent="-230188">
              <a:lnSpc>
                <a:spcPct val="90000"/>
              </a:lnSpc>
              <a:spcBef>
                <a:spcPts val="200"/>
              </a:spcBef>
            </a:pPr>
            <a:endParaRPr lang="en-US" sz="400" dirty="0">
              <a:latin typeface="Arial" charset="0"/>
              <a:cs typeface="Times New Roman" pitchFamily="18" charset="0"/>
            </a:endParaRPr>
          </a:p>
          <a:p>
            <a:pPr marL="341313" indent="-171450">
              <a:lnSpc>
                <a:spcPct val="90000"/>
              </a:lnSpc>
              <a:spcBef>
                <a:spcPts val="200"/>
              </a:spcBef>
            </a:pPr>
            <a:r>
              <a:rPr lang="en-US" sz="1200" dirty="0" smtClean="0">
                <a:latin typeface="Arial" charset="0"/>
              </a:rPr>
              <a:t>Valued </a:t>
            </a:r>
            <a:r>
              <a:rPr lang="en-US" sz="1200" dirty="0">
                <a:latin typeface="Arial" charset="0"/>
              </a:rPr>
              <a:t>achievements prior to COMMANDER</a:t>
            </a:r>
          </a:p>
          <a:p>
            <a:pPr marL="628650" lvl="1" indent="-171450">
              <a:lnSpc>
                <a:spcPct val="90000"/>
              </a:lnSpc>
              <a:spcBef>
                <a:spcPts val="200"/>
              </a:spcBef>
            </a:pPr>
            <a:r>
              <a:rPr lang="en-US" sz="1000" dirty="0">
                <a:latin typeface="Arial" charset="0"/>
                <a:cs typeface="Times New Roman" pitchFamily="18" charset="0"/>
              </a:rPr>
              <a:t>Sustained superior performance in all assigned duties, especially </a:t>
            </a:r>
            <a:r>
              <a:rPr lang="en-US" sz="1000" dirty="0" smtClean="0">
                <a:latin typeface="Arial" charset="0"/>
                <a:cs typeface="Times New Roman" pitchFamily="18" charset="0"/>
              </a:rPr>
              <a:t>in </a:t>
            </a:r>
            <a:r>
              <a:rPr lang="en-US" sz="1000" dirty="0">
                <a:latin typeface="Arial" charset="0"/>
                <a:cs typeface="Times New Roman" pitchFamily="18" charset="0"/>
              </a:rPr>
              <a:t>LCDR HR </a:t>
            </a:r>
            <a:r>
              <a:rPr lang="en-US" sz="1000" dirty="0" smtClean="0">
                <a:latin typeface="Arial" charset="0"/>
                <a:cs typeface="Times New Roman" pitchFamily="18" charset="0"/>
              </a:rPr>
              <a:t>Command / HR Leadership / HR Sea Duty Screened (</a:t>
            </a:r>
            <a:r>
              <a:rPr lang="en-US" sz="1000" dirty="0">
                <a:latin typeface="Arial" charset="0"/>
                <a:cs typeface="Times New Roman" pitchFamily="18" charset="0"/>
              </a:rPr>
              <a:t>CO/XO/OIC/Sea Duty) tour</a:t>
            </a:r>
          </a:p>
          <a:p>
            <a:pPr marL="628650" lvl="1" indent="-171450">
              <a:lnSpc>
                <a:spcPct val="90000"/>
              </a:lnSpc>
              <a:spcBef>
                <a:spcPts val="200"/>
              </a:spcBef>
            </a:pPr>
            <a:r>
              <a:rPr lang="en-US" sz="1000" dirty="0">
                <a:latin typeface="Arial" charset="0"/>
                <a:cs typeface="Times New Roman" pitchFamily="18" charset="0"/>
              </a:rPr>
              <a:t>Sustained </a:t>
            </a:r>
            <a:r>
              <a:rPr lang="en-US" sz="1000" dirty="0" smtClean="0">
                <a:latin typeface="Arial" charset="0"/>
                <a:cs typeface="Times New Roman" pitchFamily="18" charset="0"/>
              </a:rPr>
              <a:t>superior </a:t>
            </a:r>
            <a:r>
              <a:rPr lang="en-US" sz="1000" dirty="0">
                <a:latin typeface="Arial" charset="0"/>
                <a:cs typeface="Times New Roman" pitchFamily="18" charset="0"/>
              </a:rPr>
              <a:t>performance in LCDR HR Milestone </a:t>
            </a:r>
            <a:r>
              <a:rPr lang="en-US" sz="1000" dirty="0" smtClean="0">
                <a:latin typeface="Arial" charset="0"/>
                <a:cs typeface="Times New Roman" pitchFamily="18" charset="0"/>
              </a:rPr>
              <a:t>tour </a:t>
            </a:r>
          </a:p>
          <a:p>
            <a:pPr marL="628650" lvl="1" indent="-171450">
              <a:lnSpc>
                <a:spcPct val="90000"/>
              </a:lnSpc>
              <a:spcBef>
                <a:spcPts val="200"/>
              </a:spcBef>
            </a:pPr>
            <a:r>
              <a:rPr lang="en-US" sz="1000" dirty="0">
                <a:latin typeface="Arial" charset="0"/>
                <a:cs typeface="Times New Roman" pitchFamily="18" charset="0"/>
              </a:rPr>
              <a:t>Completion of master’s degree, particularly HR-focused graduate education </a:t>
            </a:r>
          </a:p>
          <a:p>
            <a:pPr marL="628650" lvl="1" indent="-171450">
              <a:lnSpc>
                <a:spcPct val="90000"/>
              </a:lnSpc>
              <a:spcBef>
                <a:spcPts val="200"/>
              </a:spcBef>
            </a:pPr>
            <a:r>
              <a:rPr lang="en-US" sz="1000" dirty="0" smtClean="0">
                <a:latin typeface="Arial" charset="0"/>
                <a:cs typeface="Times New Roman" pitchFamily="18" charset="0"/>
              </a:rPr>
              <a:t>Command eligible or Command qualified (2D1 / 2D2)</a:t>
            </a:r>
            <a:endParaRPr lang="en-US" sz="1000" dirty="0">
              <a:latin typeface="Arial" charset="0"/>
              <a:cs typeface="Times New Roman" pitchFamily="18" charset="0"/>
            </a:endParaRPr>
          </a:p>
          <a:p>
            <a:pPr marL="628650" lvl="1" indent="-171450">
              <a:lnSpc>
                <a:spcPct val="90000"/>
              </a:lnSpc>
              <a:spcBef>
                <a:spcPts val="200"/>
              </a:spcBef>
            </a:pPr>
            <a:r>
              <a:rPr lang="en-US" sz="1000" dirty="0" smtClean="0">
                <a:latin typeface="Arial" charset="0"/>
                <a:cs typeface="Times New Roman" pitchFamily="18" charset="0"/>
              </a:rPr>
              <a:t>Intermediate </a:t>
            </a:r>
            <a:r>
              <a:rPr lang="en-US" sz="1000" dirty="0">
                <a:latin typeface="Arial" charset="0"/>
                <a:cs typeface="Times New Roman" pitchFamily="18" charset="0"/>
              </a:rPr>
              <a:t>or higher in primary career </a:t>
            </a:r>
            <a:r>
              <a:rPr lang="en-US" sz="1000" dirty="0" smtClean="0">
                <a:latin typeface="Arial" charset="0"/>
                <a:cs typeface="Times New Roman" pitchFamily="18" charset="0"/>
              </a:rPr>
              <a:t>track</a:t>
            </a:r>
            <a:endParaRPr lang="en-US" sz="1000" dirty="0">
              <a:latin typeface="Arial" charset="0"/>
              <a:cs typeface="Times New Roman" pitchFamily="18" charset="0"/>
            </a:endParaRPr>
          </a:p>
          <a:p>
            <a:pPr marL="628650" lvl="1" indent="-171450">
              <a:lnSpc>
                <a:spcPct val="90000"/>
              </a:lnSpc>
              <a:spcBef>
                <a:spcPts val="200"/>
              </a:spcBef>
            </a:pPr>
            <a:r>
              <a:rPr lang="en-US" sz="1000" dirty="0">
                <a:latin typeface="Arial" charset="0"/>
                <a:cs typeface="Times New Roman" pitchFamily="18" charset="0"/>
              </a:rPr>
              <a:t>Current Professional certification: PHR, SPHR, </a:t>
            </a:r>
            <a:r>
              <a:rPr lang="en-US" sz="1000" dirty="0" smtClean="0">
                <a:latin typeface="Arial" charset="0"/>
                <a:cs typeface="Times New Roman" pitchFamily="18" charset="0"/>
              </a:rPr>
              <a:t>or CDFM</a:t>
            </a:r>
            <a:endParaRPr lang="en-US" sz="500" dirty="0">
              <a:latin typeface="Arial" charset="0"/>
              <a:cs typeface="Times New Roman" pitchFamily="18" charset="0"/>
            </a:endParaRPr>
          </a:p>
          <a:p>
            <a:pPr marL="628650" lvl="1" indent="-171450">
              <a:lnSpc>
                <a:spcPct val="90000"/>
              </a:lnSpc>
            </a:pPr>
            <a:r>
              <a:rPr lang="en-US" sz="1000" dirty="0" smtClean="0">
                <a:latin typeface="Arial" charset="0"/>
                <a:cs typeface="Times New Roman" pitchFamily="18" charset="0"/>
              </a:rPr>
              <a:t>Completion </a:t>
            </a:r>
            <a:r>
              <a:rPr lang="en-US" sz="1000" dirty="0">
                <a:latin typeface="Arial" charset="0"/>
                <a:cs typeface="Times New Roman" pitchFamily="18" charset="0"/>
              </a:rPr>
              <a:t>of JPME I </a:t>
            </a:r>
            <a:endParaRPr lang="en-US" sz="1000" dirty="0" smtClean="0">
              <a:latin typeface="Arial" charset="0"/>
              <a:cs typeface="Times New Roman" pitchFamily="18" charset="0"/>
            </a:endParaRPr>
          </a:p>
          <a:p>
            <a:pPr marL="687388" lvl="1" indent="-230188">
              <a:lnSpc>
                <a:spcPct val="90000"/>
              </a:lnSpc>
              <a:buFont typeface="Wingdings" pitchFamily="2" charset="2"/>
              <a:buChar char="Ø"/>
            </a:pPr>
            <a:endParaRPr lang="en-US" sz="400" dirty="0">
              <a:latin typeface="Arial" charset="0"/>
              <a:cs typeface="Times New Roman" pitchFamily="18" charset="0"/>
            </a:endParaRPr>
          </a:p>
          <a:p>
            <a:pPr marL="341313" indent="-171450">
              <a:lnSpc>
                <a:spcPct val="90000"/>
              </a:lnSpc>
              <a:spcBef>
                <a:spcPts val="200"/>
              </a:spcBef>
            </a:pPr>
            <a:r>
              <a:rPr lang="en-US" sz="1200" dirty="0">
                <a:latin typeface="Arial" charset="0"/>
              </a:rPr>
              <a:t>Valued achievements prior to CAPTAIN</a:t>
            </a:r>
            <a:endParaRPr lang="en-US" sz="1200" dirty="0">
              <a:latin typeface="Arial" charset="0"/>
              <a:cs typeface="Times New Roman" pitchFamily="18" charset="0"/>
            </a:endParaRPr>
          </a:p>
          <a:p>
            <a:pPr marL="628650" lvl="1" indent="-171450">
              <a:lnSpc>
                <a:spcPct val="90000"/>
              </a:lnSpc>
              <a:spcBef>
                <a:spcPts val="200"/>
              </a:spcBef>
            </a:pPr>
            <a:r>
              <a:rPr lang="en-US" sz="1000" dirty="0">
                <a:latin typeface="Arial" charset="0"/>
                <a:cs typeface="Times New Roman" pitchFamily="18" charset="0"/>
              </a:rPr>
              <a:t>Sustained superior performance in all assigned duties, especially in CDR HR </a:t>
            </a:r>
            <a:r>
              <a:rPr lang="en-US" sz="1000" dirty="0" smtClean="0">
                <a:latin typeface="Arial" charset="0"/>
                <a:cs typeface="Times New Roman" pitchFamily="18" charset="0"/>
              </a:rPr>
              <a:t>Command / HR Leadership Screened </a:t>
            </a:r>
            <a:r>
              <a:rPr lang="en-US" sz="1000" dirty="0">
                <a:latin typeface="Arial" charset="0"/>
                <a:cs typeface="Times New Roman" pitchFamily="18" charset="0"/>
              </a:rPr>
              <a:t>(</a:t>
            </a:r>
            <a:r>
              <a:rPr lang="en-US" sz="1000" dirty="0" smtClean="0">
                <a:latin typeface="Arial" charset="0"/>
                <a:cs typeface="Times New Roman" pitchFamily="18" charset="0"/>
              </a:rPr>
              <a:t>CO/XO/OIC</a:t>
            </a:r>
            <a:r>
              <a:rPr lang="en-US" sz="1000" dirty="0">
                <a:latin typeface="Arial" charset="0"/>
                <a:cs typeface="Times New Roman" pitchFamily="18" charset="0"/>
              </a:rPr>
              <a:t>) </a:t>
            </a:r>
            <a:r>
              <a:rPr lang="en-US" sz="1000" dirty="0" smtClean="0">
                <a:latin typeface="Arial" charset="0"/>
                <a:cs typeface="Times New Roman" pitchFamily="18" charset="0"/>
              </a:rPr>
              <a:t>tour   </a:t>
            </a:r>
            <a:endParaRPr lang="en-US" sz="1000" dirty="0">
              <a:latin typeface="Arial" charset="0"/>
              <a:cs typeface="Times New Roman" pitchFamily="18" charset="0"/>
            </a:endParaRPr>
          </a:p>
          <a:p>
            <a:pPr marL="628650" lvl="1" indent="-171450">
              <a:lnSpc>
                <a:spcPct val="90000"/>
              </a:lnSpc>
              <a:spcBef>
                <a:spcPts val="200"/>
              </a:spcBef>
            </a:pPr>
            <a:r>
              <a:rPr lang="en-US" sz="1000" dirty="0">
                <a:latin typeface="Arial" charset="0"/>
                <a:cs typeface="Times New Roman" pitchFamily="18" charset="0"/>
              </a:rPr>
              <a:t>Sustained superior </a:t>
            </a:r>
            <a:r>
              <a:rPr lang="en-US" sz="1000" dirty="0" smtClean="0">
                <a:latin typeface="Arial" charset="0"/>
                <a:cs typeface="Times New Roman" pitchFamily="18" charset="0"/>
              </a:rPr>
              <a:t>performance in </a:t>
            </a:r>
            <a:r>
              <a:rPr lang="en-US" sz="1000" dirty="0">
                <a:latin typeface="Arial" charset="0"/>
                <a:cs typeface="Times New Roman" pitchFamily="18" charset="0"/>
              </a:rPr>
              <a:t>CDR HR Milestone </a:t>
            </a:r>
            <a:r>
              <a:rPr lang="en-US" sz="1000" dirty="0" smtClean="0">
                <a:latin typeface="Arial" charset="0"/>
                <a:cs typeface="Times New Roman" pitchFamily="18" charset="0"/>
              </a:rPr>
              <a:t>tour </a:t>
            </a:r>
          </a:p>
          <a:p>
            <a:pPr marL="628650" lvl="1" indent="-171450">
              <a:lnSpc>
                <a:spcPct val="90000"/>
              </a:lnSpc>
              <a:spcBef>
                <a:spcPts val="200"/>
              </a:spcBef>
            </a:pPr>
            <a:r>
              <a:rPr lang="en-US" sz="1000" dirty="0" smtClean="0">
                <a:latin typeface="Arial" charset="0"/>
                <a:cs typeface="Times New Roman" pitchFamily="18" charset="0"/>
              </a:rPr>
              <a:t>Superior performance in LCDR or CDR HR Headquarters (SECNAV/OPNAV/NPC) tour </a:t>
            </a:r>
          </a:p>
          <a:p>
            <a:pPr marL="628650" lvl="1" indent="-171450">
              <a:lnSpc>
                <a:spcPct val="90000"/>
              </a:lnSpc>
            </a:pPr>
            <a:r>
              <a:rPr lang="en-US" sz="1000" dirty="0" smtClean="0">
                <a:latin typeface="Arial" charset="0"/>
                <a:cs typeface="Times New Roman" pitchFamily="18" charset="0"/>
              </a:rPr>
              <a:t>Advanced or Expert in primary career track  </a:t>
            </a:r>
          </a:p>
          <a:p>
            <a:pPr marL="628650" lvl="1" indent="-171450">
              <a:lnSpc>
                <a:spcPct val="90000"/>
              </a:lnSpc>
            </a:pPr>
            <a:r>
              <a:rPr lang="en-US" sz="1000" dirty="0" smtClean="0">
                <a:latin typeface="Arial" charset="0"/>
                <a:cs typeface="Times New Roman" pitchFamily="18" charset="0"/>
              </a:rPr>
              <a:t>Major </a:t>
            </a:r>
            <a:r>
              <a:rPr lang="en-US" sz="1000" dirty="0">
                <a:latin typeface="Arial" charset="0"/>
                <a:cs typeface="Times New Roman" pitchFamily="18" charset="0"/>
              </a:rPr>
              <a:t>Command </a:t>
            </a:r>
            <a:r>
              <a:rPr lang="en-US" sz="1000" dirty="0" smtClean="0">
                <a:latin typeface="Arial" charset="0"/>
                <a:cs typeface="Times New Roman" pitchFamily="18" charset="0"/>
              </a:rPr>
              <a:t>eligible (RLC)</a:t>
            </a:r>
          </a:p>
          <a:p>
            <a:pPr marL="628650" lvl="1" indent="-171450">
              <a:lnSpc>
                <a:spcPct val="90000"/>
              </a:lnSpc>
              <a:spcBef>
                <a:spcPts val="200"/>
              </a:spcBef>
            </a:pPr>
            <a:r>
              <a:rPr lang="en-US" sz="1000" dirty="0">
                <a:latin typeface="Arial" charset="0"/>
                <a:cs typeface="Times New Roman" pitchFamily="18" charset="0"/>
              </a:rPr>
              <a:t>Current Professional certification: PHR, SPHR, </a:t>
            </a:r>
            <a:r>
              <a:rPr lang="en-US" sz="1000" dirty="0" smtClean="0">
                <a:latin typeface="Arial" charset="0"/>
                <a:cs typeface="Times New Roman" pitchFamily="18" charset="0"/>
              </a:rPr>
              <a:t>or CDFM</a:t>
            </a:r>
            <a:endParaRPr lang="en-US" sz="500" dirty="0">
              <a:latin typeface="Arial" charset="0"/>
              <a:cs typeface="Times New Roman" pitchFamily="18" charset="0"/>
            </a:endParaRPr>
          </a:p>
          <a:p>
            <a:pPr marL="628650" lvl="1" indent="-171450">
              <a:lnSpc>
                <a:spcPct val="90000"/>
              </a:lnSpc>
            </a:pPr>
            <a:r>
              <a:rPr lang="en-US" sz="1000" dirty="0" smtClean="0">
                <a:latin typeface="Arial" charset="0"/>
                <a:cs typeface="Times New Roman" pitchFamily="18" charset="0"/>
              </a:rPr>
              <a:t>JQO Progression: JPME </a:t>
            </a:r>
            <a:r>
              <a:rPr lang="en-US" sz="1000" dirty="0">
                <a:latin typeface="Arial" charset="0"/>
                <a:cs typeface="Times New Roman" pitchFamily="18" charset="0"/>
              </a:rPr>
              <a:t>II and/or Joint </a:t>
            </a:r>
            <a:r>
              <a:rPr lang="en-US" sz="1000" dirty="0" smtClean="0">
                <a:latin typeface="Arial" charset="0"/>
                <a:cs typeface="Times New Roman" pitchFamily="18" charset="0"/>
              </a:rPr>
              <a:t>Tour</a:t>
            </a:r>
          </a:p>
          <a:p>
            <a:pPr marL="457200" lvl="1" indent="0">
              <a:lnSpc>
                <a:spcPct val="90000"/>
              </a:lnSpc>
              <a:buNone/>
            </a:pPr>
            <a:endParaRPr lang="en-US" sz="1200" dirty="0">
              <a:latin typeface="Arial" charset="0"/>
              <a:cs typeface="Times New Roman" pitchFamily="18" charset="0"/>
            </a:endParaRPr>
          </a:p>
        </p:txBody>
      </p:sp>
      <p:sp>
        <p:nvSpPr>
          <p:cNvPr id="3075" name="Rectangle 4"/>
          <p:cNvSpPr>
            <a:spLocks noChangeArrowheads="1"/>
          </p:cNvSpPr>
          <p:nvPr/>
        </p:nvSpPr>
        <p:spPr bwMode="auto">
          <a:xfrm>
            <a:off x="1571105" y="238848"/>
            <a:ext cx="7344293" cy="800219"/>
          </a:xfrm>
          <a:prstGeom prst="rect">
            <a:avLst/>
          </a:prstGeom>
          <a:noFill/>
          <a:ln w="9525">
            <a:noFill/>
            <a:miter lim="800000"/>
            <a:headEnd/>
            <a:tailEnd/>
          </a:ln>
        </p:spPr>
        <p:txBody>
          <a:bodyPr wrap="square" lIns="0" tIns="0" rIns="0" bIns="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002060"/>
                </a:solidFill>
                <a:effectLst/>
                <a:uLnTx/>
                <a:uFillTx/>
                <a:latin typeface="Arial"/>
                <a:ea typeface="+mn-ea"/>
                <a:cs typeface="+mn-cs"/>
              </a:rPr>
              <a:t>Human</a:t>
            </a:r>
            <a:r>
              <a:rPr kumimoji="0" lang="en-US" sz="3200" b="1" i="0" u="none" strike="noStrike" kern="1200" cap="none" spc="0" normalizeH="0" baseline="0" noProof="0" dirty="0" smtClean="0">
                <a:ln>
                  <a:noFill/>
                </a:ln>
                <a:solidFill>
                  <a:srgbClr val="000000"/>
                </a:solidFill>
                <a:effectLst/>
                <a:uLnTx/>
                <a:uFillTx/>
                <a:latin typeface="Arial"/>
                <a:ea typeface="+mn-ea"/>
                <a:cs typeface="+mn-cs"/>
              </a:rPr>
              <a:t> </a:t>
            </a:r>
            <a:r>
              <a:rPr kumimoji="0" lang="en-US" sz="3200" b="1" i="0" u="none" strike="noStrike" kern="1200" cap="none" spc="0" normalizeH="0" baseline="0" noProof="0" dirty="0">
                <a:ln>
                  <a:noFill/>
                </a:ln>
                <a:solidFill>
                  <a:srgbClr val="002060"/>
                </a:solidFill>
                <a:effectLst/>
                <a:uLnTx/>
                <a:uFillTx/>
                <a:latin typeface="Arial"/>
                <a:ea typeface="+mn-ea"/>
                <a:cs typeface="+mn-cs"/>
              </a:rPr>
              <a:t>Resources Officer</a:t>
            </a:r>
            <a:br>
              <a:rPr kumimoji="0" lang="en-US" sz="3200" b="1" i="0" u="none" strike="noStrike" kern="1200" cap="none" spc="0" normalizeH="0" baseline="0" noProof="0" dirty="0">
                <a:ln>
                  <a:noFill/>
                </a:ln>
                <a:solidFill>
                  <a:srgbClr val="002060"/>
                </a:solidFill>
                <a:effectLst/>
                <a:uLnTx/>
                <a:uFillTx/>
                <a:latin typeface="Arial"/>
                <a:ea typeface="+mn-ea"/>
                <a:cs typeface="+mn-cs"/>
              </a:rPr>
            </a:br>
            <a:r>
              <a:rPr kumimoji="0" lang="en-US" sz="2000" b="1" i="1" u="none" strike="noStrike" kern="1200" cap="none" spc="0" normalizeH="0" baseline="0" noProof="0" dirty="0" smtClean="0">
                <a:ln>
                  <a:noFill/>
                </a:ln>
                <a:solidFill>
                  <a:srgbClr val="002060"/>
                </a:solidFill>
                <a:effectLst/>
                <a:uLnTx/>
                <a:uFillTx/>
                <a:latin typeface="Arial"/>
                <a:ea typeface="+mn-ea"/>
                <a:cs typeface="+mn-cs"/>
              </a:rPr>
              <a:t>Community </a:t>
            </a:r>
            <a:r>
              <a:rPr kumimoji="0" lang="en-US" sz="2000" b="1" i="1" u="none" strike="noStrike" kern="1200" cap="none" spc="0" normalizeH="0" baseline="0" noProof="0" dirty="0">
                <a:ln>
                  <a:noFill/>
                </a:ln>
                <a:solidFill>
                  <a:srgbClr val="002060"/>
                </a:solidFill>
                <a:effectLst/>
                <a:uLnTx/>
                <a:uFillTx/>
                <a:latin typeface="Arial"/>
                <a:ea typeface="+mn-ea"/>
                <a:cs typeface="+mn-cs"/>
              </a:rPr>
              <a:t>Values</a:t>
            </a:r>
          </a:p>
        </p:txBody>
      </p:sp>
      <p:sp>
        <p:nvSpPr>
          <p:cNvPr id="7" name="Slide Number Placeholder 3"/>
          <p:cNvSpPr>
            <a:spLocks noGrp="1"/>
          </p:cNvSpPr>
          <p:nvPr>
            <p:ph type="sldNum" sz="quarter" idx="12"/>
          </p:nvPr>
        </p:nvSpPr>
        <p:spPr>
          <a:xfrm>
            <a:off x="8381997" y="6617253"/>
            <a:ext cx="533400" cy="24074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4AB8AB-3EBC-43BA-8934-64629AF21890}"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38781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152400" y="1228171"/>
            <a:ext cx="8382000" cy="5355312"/>
          </a:xfrm>
          <a:prstGeom prst="rect">
            <a:avLst/>
          </a:prstGeom>
          <a:noFill/>
          <a:ln w="9525">
            <a:noFill/>
            <a:miter lim="800000"/>
            <a:headEnd/>
            <a:tailEnd/>
          </a:ln>
        </p:spPr>
        <p:txBody>
          <a:bodyPr wrap="square">
            <a:spAutoFit/>
          </a:bodyPr>
          <a:lstStyle/>
          <a:p>
            <a:pPr marL="457200" marR="0" lvl="1" indent="0" algn="ctr" defTabSz="457200" rtl="0" eaLnBrk="1" fontAlgn="base" latinLnBrk="0" hangingPunct="1">
              <a:lnSpc>
                <a:spcPct val="100000"/>
              </a:lnSpc>
              <a:spcBef>
                <a:spcPct val="5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Times New Roman" pitchFamily="18" charset="0"/>
              </a:rPr>
              <a:t>This </a:t>
            </a:r>
            <a:r>
              <a:rPr kumimoji="0" lang="en-US" sz="2000" b="1" i="0" u="none" strike="noStrike" kern="1200" cap="none" spc="0" normalizeH="0" baseline="0" noProof="0" dirty="0" smtClean="0">
                <a:ln>
                  <a:noFill/>
                </a:ln>
                <a:solidFill>
                  <a:srgbClr val="000000"/>
                </a:solidFill>
                <a:effectLst/>
                <a:uLnTx/>
                <a:uFillTx/>
                <a:latin typeface="Arial"/>
                <a:ea typeface="+mn-ea"/>
                <a:cs typeface="Times New Roman" pitchFamily="18" charset="0"/>
              </a:rPr>
              <a:t>information is provided to assist board members in identifying performance and career achievements which may indicate a record of particular merit.  Board members are expected to use their experience and judgment after review of the records recommended for promotion to determine those records of particular merit.  </a:t>
            </a:r>
            <a:r>
              <a:rPr kumimoji="0" lang="en-US" sz="2000" b="1" i="0" u="sng" strike="noStrike" kern="1200" cap="none" spc="0" normalizeH="0" baseline="0" noProof="0" dirty="0" smtClean="0">
                <a:ln>
                  <a:noFill/>
                </a:ln>
                <a:solidFill>
                  <a:srgbClr val="000000"/>
                </a:solidFill>
                <a:effectLst/>
                <a:uLnTx/>
                <a:uFillTx/>
                <a:latin typeface="Arial"/>
                <a:ea typeface="+mn-ea"/>
                <a:cs typeface="Times New Roman" pitchFamily="18" charset="0"/>
              </a:rPr>
              <a:t>Information on these slides is not an all inclusive list </a:t>
            </a:r>
            <a:r>
              <a:rPr kumimoji="0" lang="en-US" sz="2000" b="1" i="0" u="none" strike="noStrike" kern="1200" cap="none" spc="0" normalizeH="0" baseline="0" noProof="0" dirty="0" smtClean="0">
                <a:ln>
                  <a:noFill/>
                </a:ln>
                <a:solidFill>
                  <a:srgbClr val="000000"/>
                </a:solidFill>
                <a:effectLst/>
                <a:uLnTx/>
                <a:uFillTx/>
                <a:latin typeface="Arial"/>
                <a:ea typeface="+mn-ea"/>
                <a:cs typeface="Times New Roman" pitchFamily="18" charset="0"/>
              </a:rPr>
              <a:t>and should not be used to exclude records that otherwise document particular merit.  This information is </a:t>
            </a:r>
            <a:r>
              <a:rPr kumimoji="0" lang="en-US" sz="2000" b="1" i="0" u="sng" strike="noStrike" kern="1200" cap="none" spc="0" normalizeH="0" baseline="0" noProof="0" dirty="0" smtClean="0">
                <a:ln>
                  <a:noFill/>
                </a:ln>
                <a:solidFill>
                  <a:srgbClr val="000000"/>
                </a:solidFill>
                <a:effectLst/>
                <a:uLnTx/>
                <a:uFillTx/>
                <a:latin typeface="Arial"/>
                <a:ea typeface="+mn-ea"/>
                <a:cs typeface="Times New Roman" pitchFamily="18" charset="0"/>
              </a:rPr>
              <a:t>not a checklist </a:t>
            </a:r>
            <a:r>
              <a:rPr kumimoji="0" lang="en-US" sz="2000" b="1" i="0" u="none" strike="noStrike" kern="1200" cap="none" spc="0" normalizeH="0" baseline="0" noProof="0" dirty="0" smtClean="0">
                <a:ln>
                  <a:noFill/>
                </a:ln>
                <a:solidFill>
                  <a:srgbClr val="000000"/>
                </a:solidFill>
                <a:effectLst/>
                <a:uLnTx/>
                <a:uFillTx/>
                <a:latin typeface="Arial"/>
                <a:ea typeface="+mn-ea"/>
                <a:cs typeface="Times New Roman" pitchFamily="18" charset="0"/>
              </a:rPr>
              <a:t>of traits required for merit and should not be a substitute for board discretion.  It has been vetted by Navy Personnel Command and OJAG for statutory compliance and approved by SECNAV.</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ctr" defTabSz="457200" rtl="0" eaLnBrk="1" fontAlgn="base" latinLnBrk="0" hangingPunct="1">
              <a:lnSpc>
                <a:spcPct val="100000"/>
              </a:lnSpc>
              <a:spcBef>
                <a:spcPct val="500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a:ea typeface="+mn-ea"/>
              <a:cs typeface="Times New Roman" pitchFamily="18" charset="0"/>
            </a:endParaRPr>
          </a:p>
          <a:p>
            <a:pPr marL="457200" marR="0" lvl="1" indent="0" algn="ctr" defTabSz="457200" rtl="0" eaLnBrk="1" fontAlgn="base" latinLnBrk="0" hangingPunct="1">
              <a:lnSpc>
                <a:spcPct val="100000"/>
              </a:lnSpc>
              <a:spcBef>
                <a:spcPct val="5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Times New Roman" pitchFamily="18" charset="0"/>
              </a:rPr>
              <a:t>ONLY MATERIAL APPROVED BY THE SECRETARY OF THE NAVY WILL BE PRESENTED TO STATUTORY  SELECTION BOARDS.   THIS BRIEF HAS BEEN APPROVED BY SECNAV </a:t>
            </a:r>
            <a:r>
              <a:rPr kumimoji="0" lang="en-US" sz="2000" b="1" i="0" u="none" strike="noStrike" kern="1200" cap="none" spc="0" normalizeH="0" baseline="0" noProof="0" dirty="0" smtClean="0">
                <a:ln>
                  <a:noFill/>
                </a:ln>
                <a:solidFill>
                  <a:srgbClr val="000000"/>
                </a:solidFill>
                <a:effectLst/>
                <a:uLnTx/>
                <a:uFillTx/>
                <a:latin typeface="Arial"/>
                <a:ea typeface="+mn-ea"/>
                <a:cs typeface="Times New Roman" pitchFamily="18" charset="0"/>
              </a:rPr>
              <a:t>FOR </a:t>
            </a:r>
            <a:r>
              <a:rPr kumimoji="0" lang="en-US" sz="2000" b="1" i="0" u="none" strike="noStrike" kern="1200" cap="none" spc="0" normalizeH="0" baseline="0" noProof="0" dirty="0">
                <a:ln>
                  <a:noFill/>
                </a:ln>
                <a:solidFill>
                  <a:srgbClr val="000000"/>
                </a:solidFill>
                <a:effectLst/>
                <a:uLnTx/>
                <a:uFillTx/>
                <a:latin typeface="Arial"/>
                <a:ea typeface="+mn-ea"/>
                <a:cs typeface="Times New Roman" pitchFamily="18" charset="0"/>
              </a:rPr>
              <a:t>USE BY THE </a:t>
            </a:r>
            <a:r>
              <a:rPr kumimoji="0" lang="en-US" sz="2000" b="1" i="0" u="none" strike="noStrike" kern="1200" cap="none" spc="0" normalizeH="0" baseline="0" noProof="0" dirty="0" smtClean="0">
                <a:ln>
                  <a:noFill/>
                </a:ln>
                <a:solidFill>
                  <a:srgbClr val="000000"/>
                </a:solidFill>
                <a:effectLst/>
                <a:uLnTx/>
                <a:uFillTx/>
                <a:latin typeface="Arial"/>
                <a:ea typeface="+mn-ea"/>
                <a:cs typeface="Times New Roman" pitchFamily="18" charset="0"/>
              </a:rPr>
              <a:t>FY-25 </a:t>
            </a:r>
            <a:r>
              <a:rPr kumimoji="0" lang="en-US" sz="2000" b="1" i="0" u="none" strike="noStrike" kern="1200" cap="none" spc="0" normalizeH="0" baseline="0" noProof="0" dirty="0">
                <a:ln>
                  <a:noFill/>
                </a:ln>
                <a:solidFill>
                  <a:srgbClr val="000000"/>
                </a:solidFill>
                <a:effectLst/>
                <a:uLnTx/>
                <a:uFillTx/>
                <a:latin typeface="Arial"/>
                <a:ea typeface="+mn-ea"/>
                <a:cs typeface="Times New Roman" pitchFamily="18" charset="0"/>
              </a:rPr>
              <a:t>STATUTORY SELECTION BOARDS.</a:t>
            </a:r>
          </a:p>
        </p:txBody>
      </p:sp>
      <p:sp>
        <p:nvSpPr>
          <p:cNvPr id="7" name="Title 1"/>
          <p:cNvSpPr>
            <a:spLocks noGrp="1"/>
          </p:cNvSpPr>
          <p:nvPr>
            <p:ph type="title"/>
          </p:nvPr>
        </p:nvSpPr>
        <p:spPr>
          <a:xfrm>
            <a:off x="457200" y="228600"/>
            <a:ext cx="8458200" cy="777240"/>
          </a:xfrm>
        </p:spPr>
        <p:txBody>
          <a:bodyPr/>
          <a:lstStyle/>
          <a:p>
            <a:r>
              <a:rPr lang="en-US" dirty="0" smtClean="0"/>
              <a:t>FY-25 Active-Duty</a:t>
            </a:r>
            <a:br>
              <a:rPr lang="en-US" dirty="0" smtClean="0"/>
            </a:br>
            <a:r>
              <a:rPr lang="en-US" dirty="0" smtClean="0"/>
              <a:t>Merit Reorder Disclaimer</a:t>
            </a:r>
            <a:endParaRPr lang="en-US" dirty="0"/>
          </a:p>
        </p:txBody>
      </p:sp>
      <p:sp>
        <p:nvSpPr>
          <p:cNvPr id="11" name="Slide Number Placeholder 1"/>
          <p:cNvSpPr>
            <a:spLocks noGrp="1"/>
          </p:cNvSpPr>
          <p:nvPr>
            <p:ph type="sldNum" sz="quarter" idx="12"/>
          </p:nvPr>
        </p:nvSpPr>
        <p:spPr>
          <a:xfrm>
            <a:off x="8381997" y="6617253"/>
            <a:ext cx="533400" cy="24074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55A051-6E38-4B64-8B0F-585D414D5338}"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42925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45923" y="1318714"/>
            <a:ext cx="9364486" cy="5273675"/>
          </a:xfrm>
        </p:spPr>
        <p:txBody>
          <a:bodyPr rIns="182880"/>
          <a:lstStyle/>
          <a:p>
            <a:pPr marL="169863" indent="0">
              <a:lnSpc>
                <a:spcPct val="90000"/>
              </a:lnSpc>
              <a:spcBef>
                <a:spcPts val="230"/>
              </a:spcBef>
              <a:buNone/>
            </a:pPr>
            <a:r>
              <a:rPr lang="en-US" sz="1600" u="sng" dirty="0">
                <a:latin typeface="Arial" charset="0"/>
              </a:rPr>
              <a:t>Sustained superior performance </a:t>
            </a:r>
            <a:r>
              <a:rPr lang="en-US" sz="1600" dirty="0">
                <a:latin typeface="Arial" charset="0"/>
              </a:rPr>
              <a:t>in positions of </a:t>
            </a:r>
            <a:r>
              <a:rPr lang="en-US" sz="1600" u="sng" dirty="0">
                <a:latin typeface="Arial" charset="0"/>
              </a:rPr>
              <a:t>increased responsibility, complexity, and judgement</a:t>
            </a:r>
            <a:r>
              <a:rPr lang="en-US" sz="1600" dirty="0">
                <a:latin typeface="Arial" charset="0"/>
              </a:rPr>
              <a:t> </a:t>
            </a:r>
            <a:r>
              <a:rPr lang="en-US" sz="1600" dirty="0" smtClean="0">
                <a:latin typeface="Arial" charset="0"/>
              </a:rPr>
              <a:t>should </a:t>
            </a:r>
            <a:r>
              <a:rPr lang="en-US" sz="1600" dirty="0">
                <a:latin typeface="Arial" charset="0"/>
              </a:rPr>
              <a:t>be the </a:t>
            </a:r>
            <a:r>
              <a:rPr lang="en-US" sz="1600" u="sng" dirty="0">
                <a:latin typeface="Arial" charset="0"/>
              </a:rPr>
              <a:t>primary consideration</a:t>
            </a:r>
            <a:r>
              <a:rPr lang="en-US" sz="1600" dirty="0">
                <a:latin typeface="Arial" charset="0"/>
              </a:rPr>
              <a:t> for Merit Reorder</a:t>
            </a:r>
            <a:r>
              <a:rPr lang="en-US" sz="1600" dirty="0" smtClean="0">
                <a:latin typeface="Arial" charset="0"/>
              </a:rPr>
              <a:t>.</a:t>
            </a:r>
          </a:p>
          <a:p>
            <a:pPr marL="169863" indent="0">
              <a:lnSpc>
                <a:spcPct val="90000"/>
              </a:lnSpc>
              <a:spcBef>
                <a:spcPts val="230"/>
              </a:spcBef>
              <a:buNone/>
            </a:pPr>
            <a:endParaRPr lang="en-US" sz="800" dirty="0">
              <a:latin typeface="Arial" charset="0"/>
            </a:endParaRPr>
          </a:p>
          <a:p>
            <a:pPr marL="341313" indent="-171450">
              <a:lnSpc>
                <a:spcPct val="90000"/>
              </a:lnSpc>
              <a:spcBef>
                <a:spcPts val="230"/>
              </a:spcBef>
            </a:pPr>
            <a:r>
              <a:rPr lang="en-US" sz="1350" dirty="0">
                <a:latin typeface="Arial" charset="0"/>
              </a:rPr>
              <a:t>Valued achievements prior to LIEUTENANT COMMANDER</a:t>
            </a:r>
            <a:endParaRPr lang="en-US" sz="1350" dirty="0">
              <a:latin typeface="Arial" charset="0"/>
              <a:cs typeface="Times New Roman" pitchFamily="18" charset="0"/>
            </a:endParaRPr>
          </a:p>
          <a:p>
            <a:pPr marL="742950" lvl="1" indent="-285750">
              <a:lnSpc>
                <a:spcPct val="80000"/>
              </a:lnSpc>
              <a:spcBef>
                <a:spcPts val="230"/>
              </a:spcBef>
            </a:pPr>
            <a:r>
              <a:rPr lang="en-US" sz="1350" dirty="0">
                <a:latin typeface="Arial" charset="0"/>
                <a:cs typeface="Times New Roman" pitchFamily="18" charset="0"/>
              </a:rPr>
              <a:t>Top recognized performer in source community and/or subsequent HR tour(s</a:t>
            </a:r>
            <a:r>
              <a:rPr lang="en-US" sz="1350" dirty="0" smtClean="0">
                <a:latin typeface="Arial" charset="0"/>
                <a:cs typeface="Times New Roman" pitchFamily="18" charset="0"/>
              </a:rPr>
              <a:t>)</a:t>
            </a:r>
            <a:endParaRPr lang="en-US" sz="1350" dirty="0">
              <a:latin typeface="Arial" charset="0"/>
              <a:cs typeface="Times New Roman" pitchFamily="18" charset="0"/>
            </a:endParaRPr>
          </a:p>
          <a:p>
            <a:pPr marL="742950" lvl="1" indent="-285750">
              <a:lnSpc>
                <a:spcPct val="80000"/>
              </a:lnSpc>
              <a:spcBef>
                <a:spcPts val="230"/>
              </a:spcBef>
            </a:pPr>
            <a:r>
              <a:rPr lang="en-US" sz="1350" dirty="0" smtClean="0">
                <a:latin typeface="Arial" charset="0"/>
                <a:cs typeface="Times New Roman" pitchFamily="18" charset="0"/>
              </a:rPr>
              <a:t>Completion of Master’s degree in HR-focused subspecialty including Operations </a:t>
            </a:r>
            <a:r>
              <a:rPr lang="en-US" sz="1400" dirty="0" smtClean="0">
                <a:latin typeface="Arial" charset="0"/>
                <a:cs typeface="Times New Roman" pitchFamily="18" charset="0"/>
              </a:rPr>
              <a:t>Research </a:t>
            </a:r>
            <a:r>
              <a:rPr lang="en-US" sz="1350" dirty="0" smtClean="0">
                <a:latin typeface="Arial" charset="0"/>
                <a:cs typeface="Times New Roman" pitchFamily="18" charset="0"/>
              </a:rPr>
              <a:t>Analysis, Manpower Systems Analysis, Financial Management, Education and Training Management, or civilian equivalent (3210P, 3130P, 3150P, 311XP, 3XXXP)</a:t>
            </a:r>
          </a:p>
          <a:p>
            <a:pPr marL="742950" lvl="1" indent="-285750">
              <a:lnSpc>
                <a:spcPct val="80000"/>
              </a:lnSpc>
              <a:spcBef>
                <a:spcPts val="230"/>
              </a:spcBef>
            </a:pPr>
            <a:r>
              <a:rPr lang="en-US" sz="1350" dirty="0">
                <a:latin typeface="Arial" charset="0"/>
                <a:cs typeface="Times New Roman" pitchFamily="18" charset="0"/>
              </a:rPr>
              <a:t>Command eligible </a:t>
            </a:r>
            <a:r>
              <a:rPr lang="en-US" sz="1350" dirty="0" smtClean="0">
                <a:latin typeface="Arial" charset="0"/>
                <a:cs typeface="Times New Roman" pitchFamily="18" charset="0"/>
              </a:rPr>
              <a:t>(2D1)</a:t>
            </a:r>
            <a:endParaRPr lang="en-US" sz="1350" dirty="0">
              <a:latin typeface="Arial" charset="0"/>
              <a:cs typeface="Times New Roman" pitchFamily="18" charset="0"/>
            </a:endParaRPr>
          </a:p>
          <a:p>
            <a:pPr marL="742950" lvl="1" indent="-285750">
              <a:lnSpc>
                <a:spcPct val="80000"/>
              </a:lnSpc>
              <a:spcBef>
                <a:spcPts val="230"/>
              </a:spcBef>
            </a:pPr>
            <a:r>
              <a:rPr lang="en-US" sz="1350" dirty="0" smtClean="0">
                <a:latin typeface="Arial" charset="0"/>
                <a:cs typeface="Times New Roman" pitchFamily="18" charset="0"/>
              </a:rPr>
              <a:t>Current Professional Certification including PHR, SPHR, or CDFM </a:t>
            </a:r>
            <a:endParaRPr lang="en-US" sz="1350" dirty="0">
              <a:latin typeface="Arial" charset="0"/>
              <a:cs typeface="Times New Roman" pitchFamily="18" charset="0"/>
            </a:endParaRPr>
          </a:p>
          <a:p>
            <a:pPr marL="742950" lvl="1" indent="-285750">
              <a:lnSpc>
                <a:spcPct val="80000"/>
              </a:lnSpc>
              <a:spcBef>
                <a:spcPts val="230"/>
              </a:spcBef>
            </a:pPr>
            <a:endParaRPr lang="en-US" sz="1350" dirty="0" smtClean="0">
              <a:latin typeface="Arial" charset="0"/>
            </a:endParaRPr>
          </a:p>
          <a:p>
            <a:pPr marL="341313" indent="-171450">
              <a:lnSpc>
                <a:spcPct val="90000"/>
              </a:lnSpc>
              <a:spcBef>
                <a:spcPts val="230"/>
              </a:spcBef>
            </a:pPr>
            <a:r>
              <a:rPr lang="en-US" sz="1350" dirty="0" smtClean="0">
                <a:latin typeface="Arial" charset="0"/>
              </a:rPr>
              <a:t>Valued achievements prior to COMMANDER</a:t>
            </a:r>
            <a:endParaRPr lang="en-US" sz="1350" dirty="0" smtClean="0">
              <a:latin typeface="Arial" charset="0"/>
              <a:cs typeface="Times New Roman" pitchFamily="18" charset="0"/>
            </a:endParaRPr>
          </a:p>
          <a:p>
            <a:pPr marL="742950" lvl="1" indent="-285750">
              <a:lnSpc>
                <a:spcPct val="80000"/>
              </a:lnSpc>
              <a:spcBef>
                <a:spcPts val="230"/>
              </a:spcBef>
            </a:pPr>
            <a:r>
              <a:rPr lang="en-US" sz="1350" dirty="0" smtClean="0">
                <a:latin typeface="Arial" charset="0"/>
                <a:cs typeface="Times New Roman" pitchFamily="18" charset="0"/>
              </a:rPr>
              <a:t>Top </a:t>
            </a:r>
            <a:r>
              <a:rPr lang="en-US" sz="1350" dirty="0">
                <a:latin typeface="Arial" charset="0"/>
                <a:cs typeface="Times New Roman" pitchFamily="18" charset="0"/>
              </a:rPr>
              <a:t>recognized performer across all assignments, </a:t>
            </a:r>
            <a:r>
              <a:rPr lang="en-US" sz="1350" dirty="0" smtClean="0">
                <a:latin typeface="Arial" charset="0"/>
                <a:cs typeface="Times New Roman" pitchFamily="18" charset="0"/>
              </a:rPr>
              <a:t>and completed or serving </a:t>
            </a:r>
            <a:r>
              <a:rPr lang="en-US" sz="1350" dirty="0">
                <a:latin typeface="Arial" charset="0"/>
                <a:cs typeface="Times New Roman" pitchFamily="18" charset="0"/>
              </a:rPr>
              <a:t>in </a:t>
            </a:r>
            <a:r>
              <a:rPr lang="en-US" sz="1350" dirty="0" smtClean="0">
                <a:latin typeface="Arial" charset="0"/>
                <a:cs typeface="Times New Roman" pitchFamily="18" charset="0"/>
              </a:rPr>
              <a:t>two of the following tours </a:t>
            </a:r>
            <a:r>
              <a:rPr lang="en-US" sz="1400" dirty="0" smtClean="0">
                <a:latin typeface="Arial" charset="0"/>
                <a:cs typeface="Times New Roman" pitchFamily="18" charset="0"/>
              </a:rPr>
              <a:t>LCDR </a:t>
            </a:r>
            <a:r>
              <a:rPr lang="en-US" sz="1400" dirty="0">
                <a:latin typeface="Arial" charset="0"/>
                <a:cs typeface="Times New Roman" pitchFamily="18" charset="0"/>
              </a:rPr>
              <a:t>HR Command / Leadership / Sea Screened tour (CO/XO/OIC/Sea Duty) </a:t>
            </a:r>
            <a:endParaRPr lang="en-US" sz="1400" dirty="0" smtClean="0">
              <a:latin typeface="Arial" charset="0"/>
              <a:cs typeface="Times New Roman" pitchFamily="18" charset="0"/>
            </a:endParaRPr>
          </a:p>
          <a:p>
            <a:pPr marL="742950" lvl="1" indent="-285750">
              <a:lnSpc>
                <a:spcPct val="80000"/>
              </a:lnSpc>
              <a:spcBef>
                <a:spcPts val="230"/>
              </a:spcBef>
            </a:pPr>
            <a:r>
              <a:rPr lang="en-US" sz="1350" dirty="0" smtClean="0">
                <a:latin typeface="Arial" charset="0"/>
                <a:cs typeface="Times New Roman" pitchFamily="18" charset="0"/>
              </a:rPr>
              <a:t>Command </a:t>
            </a:r>
            <a:r>
              <a:rPr lang="en-US" sz="1350" dirty="0">
                <a:latin typeface="Arial" charset="0"/>
                <a:cs typeface="Times New Roman" pitchFamily="18" charset="0"/>
              </a:rPr>
              <a:t>eligible or </a:t>
            </a:r>
            <a:r>
              <a:rPr lang="en-US" sz="1350" dirty="0" smtClean="0">
                <a:latin typeface="Arial" charset="0"/>
                <a:cs typeface="Times New Roman" pitchFamily="18" charset="0"/>
              </a:rPr>
              <a:t>qualified </a:t>
            </a:r>
            <a:r>
              <a:rPr lang="en-US" sz="1350" dirty="0">
                <a:latin typeface="Arial" charset="0"/>
                <a:cs typeface="Times New Roman" pitchFamily="18" charset="0"/>
              </a:rPr>
              <a:t>(</a:t>
            </a:r>
            <a:r>
              <a:rPr lang="en-US" sz="1350" dirty="0" smtClean="0">
                <a:latin typeface="Arial" charset="0"/>
                <a:cs typeface="Times New Roman" pitchFamily="18" charset="0"/>
              </a:rPr>
              <a:t>2D1 / 2D2)</a:t>
            </a:r>
          </a:p>
          <a:p>
            <a:pPr marL="742950" lvl="1" indent="-285750">
              <a:lnSpc>
                <a:spcPct val="80000"/>
              </a:lnSpc>
              <a:spcBef>
                <a:spcPts val="230"/>
              </a:spcBef>
            </a:pPr>
            <a:r>
              <a:rPr lang="en-US" sz="1350" dirty="0">
                <a:latin typeface="Arial" charset="0"/>
                <a:cs typeface="Times New Roman" pitchFamily="18" charset="0"/>
              </a:rPr>
              <a:t>HR career track (FD, FM, FR2) </a:t>
            </a:r>
            <a:r>
              <a:rPr lang="en-US" sz="1350" dirty="0" smtClean="0">
                <a:latin typeface="Arial" charset="0"/>
                <a:cs typeface="Times New Roman" pitchFamily="18" charset="0"/>
              </a:rPr>
              <a:t>Advanced </a:t>
            </a:r>
          </a:p>
          <a:p>
            <a:pPr marL="742950" lvl="1" indent="-285750">
              <a:lnSpc>
                <a:spcPct val="80000"/>
              </a:lnSpc>
              <a:spcBef>
                <a:spcPts val="230"/>
              </a:spcBef>
            </a:pPr>
            <a:r>
              <a:rPr lang="en-US" sz="1350" dirty="0" smtClean="0">
                <a:latin typeface="Arial" charset="0"/>
                <a:cs typeface="Times New Roman" pitchFamily="18" charset="0"/>
              </a:rPr>
              <a:t>HR </a:t>
            </a:r>
            <a:r>
              <a:rPr lang="en-US" sz="1350" dirty="0">
                <a:latin typeface="Arial" charset="0"/>
                <a:cs typeface="Times New Roman" pitchFamily="18" charset="0"/>
              </a:rPr>
              <a:t>PROVEN subspecialty (Q/R suffix): </a:t>
            </a:r>
            <a:r>
              <a:rPr lang="en-US" sz="1350" dirty="0" smtClean="0">
                <a:latin typeface="Arial" charset="0"/>
                <a:cs typeface="Times New Roman" pitchFamily="18" charset="0"/>
              </a:rPr>
              <a:t>321X</a:t>
            </a:r>
            <a:r>
              <a:rPr lang="en-US" sz="1350" dirty="0">
                <a:latin typeface="Arial" charset="0"/>
                <a:cs typeface="Times New Roman" pitchFamily="18" charset="0"/>
              </a:rPr>
              <a:t>, 3130, 3150, </a:t>
            </a:r>
            <a:r>
              <a:rPr lang="en-US" sz="1350" dirty="0" smtClean="0">
                <a:latin typeface="Arial" charset="0"/>
                <a:cs typeface="Times New Roman" pitchFamily="18" charset="0"/>
              </a:rPr>
              <a:t>311X</a:t>
            </a:r>
            <a:endParaRPr lang="en-US" sz="1350" b="1" dirty="0">
              <a:latin typeface="Arial" charset="0"/>
              <a:cs typeface="Times New Roman" pitchFamily="18" charset="0"/>
            </a:endParaRPr>
          </a:p>
          <a:p>
            <a:pPr marL="341313" indent="-171450">
              <a:lnSpc>
                <a:spcPct val="90000"/>
              </a:lnSpc>
              <a:spcBef>
                <a:spcPts val="230"/>
              </a:spcBef>
            </a:pPr>
            <a:endParaRPr lang="en-US" sz="1350" dirty="0" smtClean="0">
              <a:latin typeface="Arial" charset="0"/>
            </a:endParaRPr>
          </a:p>
          <a:p>
            <a:pPr marL="341313" indent="-171450">
              <a:lnSpc>
                <a:spcPct val="90000"/>
              </a:lnSpc>
              <a:spcBef>
                <a:spcPts val="230"/>
              </a:spcBef>
            </a:pPr>
            <a:r>
              <a:rPr lang="en-US" sz="1350" dirty="0" smtClean="0">
                <a:latin typeface="Arial" charset="0"/>
              </a:rPr>
              <a:t>Valued achievements prior to CAPTAIN</a:t>
            </a:r>
            <a:endParaRPr lang="en-US" sz="1350" dirty="0" smtClean="0">
              <a:latin typeface="Arial" charset="0"/>
              <a:cs typeface="Times New Roman" pitchFamily="18" charset="0"/>
            </a:endParaRPr>
          </a:p>
          <a:p>
            <a:pPr marL="742950" lvl="1" indent="-285750">
              <a:lnSpc>
                <a:spcPct val="80000"/>
              </a:lnSpc>
              <a:spcBef>
                <a:spcPts val="230"/>
              </a:spcBef>
            </a:pPr>
            <a:r>
              <a:rPr lang="en-US" sz="1350" dirty="0" smtClean="0">
                <a:latin typeface="Arial" charset="0"/>
                <a:cs typeface="Times New Roman" pitchFamily="18" charset="0"/>
              </a:rPr>
              <a:t>Top </a:t>
            </a:r>
            <a:r>
              <a:rPr lang="en-US" sz="1350" dirty="0">
                <a:latin typeface="Arial" charset="0"/>
                <a:cs typeface="Times New Roman" pitchFamily="18" charset="0"/>
              </a:rPr>
              <a:t>recognized </a:t>
            </a:r>
            <a:r>
              <a:rPr lang="en-US" sz="1350" dirty="0" smtClean="0">
                <a:latin typeface="Arial" charset="0"/>
                <a:cs typeface="Times New Roman" pitchFamily="18" charset="0"/>
              </a:rPr>
              <a:t>performer across </a:t>
            </a:r>
            <a:r>
              <a:rPr lang="en-US" sz="1350" dirty="0">
                <a:latin typeface="Arial" charset="0"/>
                <a:cs typeface="Times New Roman" pitchFamily="18" charset="0"/>
              </a:rPr>
              <a:t>all assignments, and completed or serving in </a:t>
            </a:r>
            <a:r>
              <a:rPr lang="en-US" sz="1350" dirty="0" smtClean="0">
                <a:latin typeface="Arial" charset="0"/>
                <a:cs typeface="Times New Roman" pitchFamily="18" charset="0"/>
              </a:rPr>
              <a:t>CDR </a:t>
            </a:r>
            <a:r>
              <a:rPr lang="en-US" sz="1400" dirty="0">
                <a:latin typeface="Arial" charset="0"/>
                <a:cs typeface="Times New Roman" pitchFamily="18" charset="0"/>
              </a:rPr>
              <a:t>HR Command / </a:t>
            </a:r>
            <a:r>
              <a:rPr lang="en-US" sz="1400" dirty="0" smtClean="0">
                <a:latin typeface="Arial" charset="0"/>
                <a:cs typeface="Times New Roman" pitchFamily="18" charset="0"/>
              </a:rPr>
              <a:t>Leadership Screened </a:t>
            </a:r>
            <a:r>
              <a:rPr lang="en-US" sz="1400" dirty="0">
                <a:latin typeface="Arial" charset="0"/>
                <a:cs typeface="Times New Roman" pitchFamily="18" charset="0"/>
              </a:rPr>
              <a:t>(CO/XO/OIC) tour </a:t>
            </a:r>
            <a:r>
              <a:rPr lang="en-US" sz="1400" dirty="0" smtClean="0">
                <a:latin typeface="Arial" charset="0"/>
                <a:cs typeface="Times New Roman" pitchFamily="18" charset="0"/>
              </a:rPr>
              <a:t>and CDR HR Milestone tour</a:t>
            </a:r>
          </a:p>
          <a:p>
            <a:pPr marL="742950" lvl="1" indent="-285750">
              <a:lnSpc>
                <a:spcPct val="80000"/>
              </a:lnSpc>
              <a:spcBef>
                <a:spcPts val="230"/>
              </a:spcBef>
            </a:pPr>
            <a:r>
              <a:rPr lang="en-US" sz="1350" dirty="0">
                <a:latin typeface="Arial" charset="0"/>
                <a:cs typeface="Times New Roman" pitchFamily="18" charset="0"/>
              </a:rPr>
              <a:t>Documented successful completion of O-6 Major Command eligibility </a:t>
            </a:r>
            <a:r>
              <a:rPr lang="en-US" sz="1350" dirty="0" smtClean="0">
                <a:latin typeface="Arial" charset="0"/>
                <a:cs typeface="Times New Roman" pitchFamily="18" charset="0"/>
              </a:rPr>
              <a:t>(RLC) </a:t>
            </a:r>
          </a:p>
          <a:p>
            <a:pPr marL="742950" lvl="1" indent="-285750">
              <a:lnSpc>
                <a:spcPct val="80000"/>
              </a:lnSpc>
              <a:spcBef>
                <a:spcPts val="230"/>
              </a:spcBef>
            </a:pPr>
            <a:r>
              <a:rPr lang="en-US" sz="1350" dirty="0" smtClean="0">
                <a:latin typeface="Arial" charset="0"/>
                <a:cs typeface="Times New Roman" pitchFamily="18" charset="0"/>
              </a:rPr>
              <a:t>HR </a:t>
            </a:r>
            <a:r>
              <a:rPr lang="en-US" sz="1350" dirty="0">
                <a:latin typeface="Arial" charset="0"/>
                <a:cs typeface="Times New Roman" pitchFamily="18" charset="0"/>
              </a:rPr>
              <a:t>career track (FD, FM, FR2) </a:t>
            </a:r>
            <a:r>
              <a:rPr lang="en-US" sz="1350" dirty="0" smtClean="0">
                <a:latin typeface="Arial" charset="0"/>
                <a:cs typeface="Times New Roman" pitchFamily="18" charset="0"/>
              </a:rPr>
              <a:t>Expert                  </a:t>
            </a:r>
          </a:p>
          <a:p>
            <a:pPr marL="742950" lvl="1" indent="-285750">
              <a:lnSpc>
                <a:spcPct val="80000"/>
              </a:lnSpc>
              <a:spcBef>
                <a:spcPts val="230"/>
              </a:spcBef>
            </a:pPr>
            <a:r>
              <a:rPr lang="en-US" sz="1350" dirty="0" smtClean="0">
                <a:latin typeface="Arial" charset="0"/>
                <a:cs typeface="Times New Roman" pitchFamily="18" charset="0"/>
              </a:rPr>
              <a:t>Fleet </a:t>
            </a:r>
            <a:r>
              <a:rPr lang="en-US" sz="1350" dirty="0">
                <a:latin typeface="Arial" charset="0"/>
                <a:cs typeface="Times New Roman" pitchFamily="18" charset="0"/>
              </a:rPr>
              <a:t>N1/TYCOM/HQ/Major </a:t>
            </a:r>
            <a:r>
              <a:rPr lang="en-US" sz="1350" dirty="0" smtClean="0">
                <a:latin typeface="Arial" charset="0"/>
                <a:cs typeface="Times New Roman" pitchFamily="18" charset="0"/>
              </a:rPr>
              <a:t>Staff </a:t>
            </a:r>
            <a:r>
              <a:rPr lang="en-US" sz="1350" dirty="0">
                <a:latin typeface="Arial" charset="0"/>
                <a:cs typeface="Times New Roman" pitchFamily="18" charset="0"/>
              </a:rPr>
              <a:t>experience</a:t>
            </a:r>
          </a:p>
          <a:p>
            <a:pPr marL="742950" lvl="1" indent="-285750">
              <a:lnSpc>
                <a:spcPct val="80000"/>
              </a:lnSpc>
              <a:spcBef>
                <a:spcPts val="230"/>
              </a:spcBef>
            </a:pPr>
            <a:r>
              <a:rPr lang="en-US" sz="1350" dirty="0">
                <a:latin typeface="Arial" charset="0"/>
                <a:cs typeface="Times New Roman" pitchFamily="18" charset="0"/>
              </a:rPr>
              <a:t>HR PROVEN subspecialty (Q/R suffix): </a:t>
            </a:r>
            <a:r>
              <a:rPr lang="en-US" sz="1350" dirty="0" smtClean="0">
                <a:latin typeface="Arial" charset="0"/>
                <a:cs typeface="Times New Roman" pitchFamily="18" charset="0"/>
              </a:rPr>
              <a:t>321X</a:t>
            </a:r>
            <a:r>
              <a:rPr lang="en-US" sz="1350" dirty="0">
                <a:latin typeface="Arial" charset="0"/>
                <a:cs typeface="Times New Roman" pitchFamily="18" charset="0"/>
              </a:rPr>
              <a:t>, 3130, 3150, </a:t>
            </a:r>
            <a:r>
              <a:rPr lang="en-US" sz="1350" dirty="0" smtClean="0">
                <a:latin typeface="Arial" charset="0"/>
                <a:cs typeface="Times New Roman" pitchFamily="18" charset="0"/>
              </a:rPr>
              <a:t>311X</a:t>
            </a:r>
            <a:endParaRPr lang="en-US" sz="1350" dirty="0">
              <a:latin typeface="Arial" charset="0"/>
              <a:cs typeface="Times New Roman" pitchFamily="18" charset="0"/>
            </a:endParaRPr>
          </a:p>
          <a:p>
            <a:pPr marL="742950" lvl="1" indent="-285750">
              <a:lnSpc>
                <a:spcPct val="80000"/>
              </a:lnSpc>
              <a:spcBef>
                <a:spcPts val="230"/>
              </a:spcBef>
            </a:pPr>
            <a:r>
              <a:rPr lang="en-US" sz="1350" dirty="0" smtClean="0">
                <a:latin typeface="Arial" charset="0"/>
                <a:cs typeface="Times New Roman" pitchFamily="18" charset="0"/>
              </a:rPr>
              <a:t>JQO</a:t>
            </a:r>
            <a:endParaRPr lang="en-US" sz="1350" dirty="0">
              <a:latin typeface="Arial" charset="0"/>
              <a:cs typeface="Times New Roman" pitchFamily="18" charset="0"/>
            </a:endParaRPr>
          </a:p>
          <a:p>
            <a:pPr marL="687388" lvl="1" indent="-230188">
              <a:lnSpc>
                <a:spcPct val="80000"/>
              </a:lnSpc>
              <a:buFont typeface="Wingdings" pitchFamily="2" charset="2"/>
              <a:buChar char="Ø"/>
            </a:pPr>
            <a:endParaRPr lang="en-US" sz="1350" dirty="0">
              <a:latin typeface="Arial" charset="0"/>
              <a:cs typeface="Times New Roman" pitchFamily="18" charset="0"/>
            </a:endParaRPr>
          </a:p>
        </p:txBody>
      </p:sp>
      <p:sp>
        <p:nvSpPr>
          <p:cNvPr id="3075" name="Rectangle 4"/>
          <p:cNvSpPr>
            <a:spLocks noChangeArrowheads="1"/>
          </p:cNvSpPr>
          <p:nvPr/>
        </p:nvSpPr>
        <p:spPr bwMode="auto">
          <a:xfrm>
            <a:off x="3812847" y="153888"/>
            <a:ext cx="5147243" cy="800219"/>
          </a:xfrm>
          <a:prstGeom prst="rect">
            <a:avLst/>
          </a:prstGeom>
          <a:noFill/>
          <a:ln w="9525">
            <a:noFill/>
            <a:miter lim="800000"/>
            <a:headEnd/>
            <a:tailEnd/>
          </a:ln>
        </p:spPr>
        <p:txBody>
          <a:bodyPr wrap="none" lIns="0" tIns="0" rIns="0" bIns="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002060"/>
                </a:solidFill>
                <a:effectLst/>
                <a:uLnTx/>
                <a:uFillTx/>
                <a:latin typeface="Arial"/>
                <a:ea typeface="+mn-ea"/>
                <a:cs typeface="+mn-cs"/>
              </a:rPr>
              <a:t> Human </a:t>
            </a:r>
            <a:r>
              <a:rPr kumimoji="0" lang="en-US" sz="3200" b="1" i="0" u="none" strike="noStrike" kern="1200" cap="none" spc="0" normalizeH="0" baseline="0" noProof="0" dirty="0">
                <a:ln>
                  <a:noFill/>
                </a:ln>
                <a:solidFill>
                  <a:srgbClr val="002060"/>
                </a:solidFill>
                <a:effectLst/>
                <a:uLnTx/>
                <a:uFillTx/>
                <a:latin typeface="Arial"/>
                <a:ea typeface="+mn-ea"/>
                <a:cs typeface="+mn-cs"/>
              </a:rPr>
              <a:t>Resources Officer</a:t>
            </a:r>
            <a:br>
              <a:rPr kumimoji="0" lang="en-US" sz="3200" b="1" i="0" u="none" strike="noStrike" kern="1200" cap="none" spc="0" normalizeH="0" baseline="0" noProof="0" dirty="0">
                <a:ln>
                  <a:noFill/>
                </a:ln>
                <a:solidFill>
                  <a:srgbClr val="002060"/>
                </a:solidFill>
                <a:effectLst/>
                <a:uLnTx/>
                <a:uFillTx/>
                <a:latin typeface="Arial"/>
                <a:ea typeface="+mn-ea"/>
                <a:cs typeface="+mn-cs"/>
              </a:rPr>
            </a:br>
            <a:r>
              <a:rPr kumimoji="0" lang="en-US" sz="2000" b="1" i="1" u="none" strike="noStrike" kern="1200" cap="none" spc="0" normalizeH="0" baseline="0" noProof="0" dirty="0">
                <a:ln>
                  <a:noFill/>
                </a:ln>
                <a:solidFill>
                  <a:srgbClr val="002060"/>
                </a:solidFill>
                <a:effectLst/>
                <a:uLnTx/>
                <a:uFillTx/>
                <a:latin typeface="Arial"/>
                <a:ea typeface="+mn-ea"/>
                <a:cs typeface="+mn-cs"/>
              </a:rPr>
              <a:t>Merit Reorder Considerations</a:t>
            </a:r>
          </a:p>
        </p:txBody>
      </p:sp>
      <p:sp>
        <p:nvSpPr>
          <p:cNvPr id="5" name="Slide Number Placeholder 3"/>
          <p:cNvSpPr>
            <a:spLocks noGrp="1"/>
          </p:cNvSpPr>
          <p:nvPr>
            <p:ph type="sldNum" sz="quarter" idx="12"/>
          </p:nvPr>
        </p:nvSpPr>
        <p:spPr>
          <a:xfrm>
            <a:off x="8381997" y="6617253"/>
            <a:ext cx="533400" cy="24074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4AB8AB-3EBC-43BA-8934-64629AF21890}"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79358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p:cNvSpPr>
            <a:spLocks noChangeArrowheads="1"/>
          </p:cNvSpPr>
          <p:nvPr/>
        </p:nvSpPr>
        <p:spPr bwMode="auto">
          <a:xfrm>
            <a:off x="2971800" y="1928546"/>
            <a:ext cx="457200" cy="1087438"/>
          </a:xfrm>
          <a:prstGeom prst="rect">
            <a:avLst/>
          </a:prstGeom>
          <a:noFill/>
          <a:ln w="9525">
            <a:no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146811" y="2175281"/>
            <a:ext cx="8915400" cy="383286"/>
            <a:chOff x="146811" y="2117603"/>
            <a:chExt cx="8915400" cy="383286"/>
          </a:xfrm>
        </p:grpSpPr>
        <p:sp>
          <p:nvSpPr>
            <p:cNvPr id="8" name="Rectangle 31"/>
            <p:cNvSpPr>
              <a:spLocks noChangeArrowheads="1"/>
            </p:cNvSpPr>
            <p:nvPr/>
          </p:nvSpPr>
          <p:spPr bwMode="auto">
            <a:xfrm>
              <a:off x="146811" y="2238755"/>
              <a:ext cx="8915400" cy="262134"/>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          </a:t>
              </a:r>
              <a:r>
                <a:rPr kumimoji="0" 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2              4              6              8             10           12            14            16            18            20            22           24            26            28</a:t>
              </a:r>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Line 32"/>
            <p:cNvSpPr>
              <a:spLocks noChangeShapeType="1"/>
            </p:cNvSpPr>
            <p:nvPr/>
          </p:nvSpPr>
          <p:spPr bwMode="auto">
            <a:xfrm flipV="1">
              <a:off x="308938" y="2152218"/>
              <a:ext cx="8564388" cy="0"/>
            </a:xfrm>
            <a:prstGeom prst="line">
              <a:avLst/>
            </a:prstGeom>
            <a:noFill/>
            <a:ln w="25400">
              <a:solidFill>
                <a:schemeClr val="tx1"/>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Line 33"/>
            <p:cNvSpPr>
              <a:spLocks noChangeShapeType="1"/>
            </p:cNvSpPr>
            <p:nvPr/>
          </p:nvSpPr>
          <p:spPr bwMode="auto">
            <a:xfrm>
              <a:off x="310512" y="2120848"/>
              <a:ext cx="0" cy="68869"/>
            </a:xfrm>
            <a:prstGeom prst="line">
              <a:avLst/>
            </a:prstGeom>
            <a:no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Line 34"/>
            <p:cNvSpPr>
              <a:spLocks noChangeShapeType="1"/>
            </p:cNvSpPr>
            <p:nvPr/>
          </p:nvSpPr>
          <p:spPr bwMode="auto">
            <a:xfrm>
              <a:off x="4528957" y="2117964"/>
              <a:ext cx="0" cy="68869"/>
            </a:xfrm>
            <a:prstGeom prst="line">
              <a:avLst/>
            </a:prstGeom>
            <a:no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Line 35"/>
            <p:cNvSpPr>
              <a:spLocks noChangeShapeType="1"/>
            </p:cNvSpPr>
            <p:nvPr/>
          </p:nvSpPr>
          <p:spPr bwMode="auto">
            <a:xfrm>
              <a:off x="1809004" y="2117964"/>
              <a:ext cx="0" cy="68869"/>
            </a:xfrm>
            <a:prstGeom prst="line">
              <a:avLst/>
            </a:prstGeom>
            <a:no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Line 36"/>
            <p:cNvSpPr>
              <a:spLocks noChangeShapeType="1"/>
            </p:cNvSpPr>
            <p:nvPr/>
          </p:nvSpPr>
          <p:spPr bwMode="auto">
            <a:xfrm>
              <a:off x="2715655" y="2117964"/>
              <a:ext cx="0" cy="68869"/>
            </a:xfrm>
            <a:prstGeom prst="line">
              <a:avLst/>
            </a:prstGeom>
            <a:no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Line 37"/>
            <p:cNvSpPr>
              <a:spLocks noChangeShapeType="1"/>
            </p:cNvSpPr>
            <p:nvPr/>
          </p:nvSpPr>
          <p:spPr bwMode="auto">
            <a:xfrm>
              <a:off x="3622306" y="2117964"/>
              <a:ext cx="0" cy="68869"/>
            </a:xfrm>
            <a:prstGeom prst="line">
              <a:avLst/>
            </a:prstGeom>
            <a:no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Line 38"/>
            <p:cNvSpPr>
              <a:spLocks noChangeShapeType="1"/>
            </p:cNvSpPr>
            <p:nvPr/>
          </p:nvSpPr>
          <p:spPr bwMode="auto">
            <a:xfrm>
              <a:off x="7248909" y="2117964"/>
              <a:ext cx="0" cy="68869"/>
            </a:xfrm>
            <a:prstGeom prst="line">
              <a:avLst/>
            </a:prstGeom>
            <a:no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Line 39"/>
            <p:cNvSpPr>
              <a:spLocks noChangeShapeType="1"/>
            </p:cNvSpPr>
            <p:nvPr/>
          </p:nvSpPr>
          <p:spPr bwMode="auto">
            <a:xfrm>
              <a:off x="6342258" y="2117964"/>
              <a:ext cx="0" cy="68869"/>
            </a:xfrm>
            <a:prstGeom prst="line">
              <a:avLst/>
            </a:prstGeom>
            <a:no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Line 40"/>
            <p:cNvSpPr>
              <a:spLocks noChangeShapeType="1"/>
            </p:cNvSpPr>
            <p:nvPr/>
          </p:nvSpPr>
          <p:spPr bwMode="auto">
            <a:xfrm>
              <a:off x="5133391" y="2117964"/>
              <a:ext cx="0" cy="68869"/>
            </a:xfrm>
            <a:prstGeom prst="line">
              <a:avLst/>
            </a:prstGeom>
            <a:no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Line 41"/>
            <p:cNvSpPr>
              <a:spLocks noChangeShapeType="1"/>
            </p:cNvSpPr>
            <p:nvPr/>
          </p:nvSpPr>
          <p:spPr bwMode="auto">
            <a:xfrm>
              <a:off x="902353" y="2117964"/>
              <a:ext cx="0" cy="68869"/>
            </a:xfrm>
            <a:prstGeom prst="line">
              <a:avLst/>
            </a:prstGeom>
            <a:no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Line 42"/>
            <p:cNvSpPr>
              <a:spLocks noChangeShapeType="1"/>
            </p:cNvSpPr>
            <p:nvPr/>
          </p:nvSpPr>
          <p:spPr bwMode="auto">
            <a:xfrm>
              <a:off x="4831174" y="2117964"/>
              <a:ext cx="0" cy="68869"/>
            </a:xfrm>
            <a:prstGeom prst="line">
              <a:avLst/>
            </a:prstGeom>
            <a:no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 name="Line 43"/>
            <p:cNvSpPr>
              <a:spLocks noChangeShapeType="1"/>
            </p:cNvSpPr>
            <p:nvPr/>
          </p:nvSpPr>
          <p:spPr bwMode="auto">
            <a:xfrm>
              <a:off x="5435608" y="2117964"/>
              <a:ext cx="0" cy="68869"/>
            </a:xfrm>
            <a:prstGeom prst="line">
              <a:avLst/>
            </a:prstGeom>
            <a:no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 name="Line 44"/>
            <p:cNvSpPr>
              <a:spLocks noChangeShapeType="1"/>
            </p:cNvSpPr>
            <p:nvPr/>
          </p:nvSpPr>
          <p:spPr bwMode="auto">
            <a:xfrm>
              <a:off x="6644475" y="2117964"/>
              <a:ext cx="0" cy="68869"/>
            </a:xfrm>
            <a:prstGeom prst="line">
              <a:avLst/>
            </a:prstGeom>
            <a:no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Line 45"/>
            <p:cNvSpPr>
              <a:spLocks noChangeShapeType="1"/>
            </p:cNvSpPr>
            <p:nvPr/>
          </p:nvSpPr>
          <p:spPr bwMode="auto">
            <a:xfrm>
              <a:off x="6040042" y="2117964"/>
              <a:ext cx="0" cy="68869"/>
            </a:xfrm>
            <a:prstGeom prst="line">
              <a:avLst/>
            </a:prstGeom>
            <a:no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 name="Line 46"/>
            <p:cNvSpPr>
              <a:spLocks noChangeShapeType="1"/>
            </p:cNvSpPr>
            <p:nvPr/>
          </p:nvSpPr>
          <p:spPr bwMode="auto">
            <a:xfrm>
              <a:off x="5737825" y="2117964"/>
              <a:ext cx="0" cy="68869"/>
            </a:xfrm>
            <a:prstGeom prst="line">
              <a:avLst/>
            </a:prstGeom>
            <a:no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 name="Line 47"/>
            <p:cNvSpPr>
              <a:spLocks noChangeShapeType="1"/>
            </p:cNvSpPr>
            <p:nvPr/>
          </p:nvSpPr>
          <p:spPr bwMode="auto">
            <a:xfrm>
              <a:off x="7853343" y="2117964"/>
              <a:ext cx="0" cy="68869"/>
            </a:xfrm>
            <a:prstGeom prst="line">
              <a:avLst/>
            </a:prstGeom>
            <a:no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 name="Line 48"/>
            <p:cNvSpPr>
              <a:spLocks noChangeShapeType="1"/>
            </p:cNvSpPr>
            <p:nvPr/>
          </p:nvSpPr>
          <p:spPr bwMode="auto">
            <a:xfrm>
              <a:off x="7551126" y="2117964"/>
              <a:ext cx="0" cy="68869"/>
            </a:xfrm>
            <a:prstGeom prst="line">
              <a:avLst/>
            </a:prstGeom>
            <a:no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 name="Line 49"/>
            <p:cNvSpPr>
              <a:spLocks noChangeShapeType="1"/>
            </p:cNvSpPr>
            <p:nvPr/>
          </p:nvSpPr>
          <p:spPr bwMode="auto">
            <a:xfrm>
              <a:off x="6946692" y="2117964"/>
              <a:ext cx="0" cy="68869"/>
            </a:xfrm>
            <a:prstGeom prst="line">
              <a:avLst/>
            </a:prstGeom>
            <a:no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 name="Line 50"/>
            <p:cNvSpPr>
              <a:spLocks noChangeShapeType="1"/>
            </p:cNvSpPr>
            <p:nvPr/>
          </p:nvSpPr>
          <p:spPr bwMode="auto">
            <a:xfrm>
              <a:off x="8759994" y="2117964"/>
              <a:ext cx="0" cy="68869"/>
            </a:xfrm>
            <a:prstGeom prst="line">
              <a:avLst/>
            </a:prstGeom>
            <a:no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8" name="Line 51"/>
            <p:cNvSpPr>
              <a:spLocks noChangeShapeType="1"/>
            </p:cNvSpPr>
            <p:nvPr/>
          </p:nvSpPr>
          <p:spPr bwMode="auto">
            <a:xfrm>
              <a:off x="8457777" y="2117964"/>
              <a:ext cx="0" cy="68869"/>
            </a:xfrm>
            <a:prstGeom prst="line">
              <a:avLst/>
            </a:prstGeom>
            <a:no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 name="Line 52"/>
            <p:cNvSpPr>
              <a:spLocks noChangeShapeType="1"/>
            </p:cNvSpPr>
            <p:nvPr/>
          </p:nvSpPr>
          <p:spPr bwMode="auto">
            <a:xfrm>
              <a:off x="3320089" y="2117964"/>
              <a:ext cx="0" cy="68869"/>
            </a:xfrm>
            <a:prstGeom prst="line">
              <a:avLst/>
            </a:prstGeom>
            <a:no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 name="Line 53"/>
            <p:cNvSpPr>
              <a:spLocks noChangeShapeType="1"/>
            </p:cNvSpPr>
            <p:nvPr/>
          </p:nvSpPr>
          <p:spPr bwMode="auto">
            <a:xfrm>
              <a:off x="3924523" y="2117964"/>
              <a:ext cx="0" cy="68869"/>
            </a:xfrm>
            <a:prstGeom prst="line">
              <a:avLst/>
            </a:prstGeom>
            <a:no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 name="Line 54"/>
            <p:cNvSpPr>
              <a:spLocks noChangeShapeType="1"/>
            </p:cNvSpPr>
            <p:nvPr/>
          </p:nvSpPr>
          <p:spPr bwMode="auto">
            <a:xfrm>
              <a:off x="4226740" y="2117964"/>
              <a:ext cx="0" cy="68869"/>
            </a:xfrm>
            <a:prstGeom prst="line">
              <a:avLst/>
            </a:prstGeom>
            <a:no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 name="Line 55"/>
            <p:cNvSpPr>
              <a:spLocks noChangeShapeType="1"/>
            </p:cNvSpPr>
            <p:nvPr/>
          </p:nvSpPr>
          <p:spPr bwMode="auto">
            <a:xfrm>
              <a:off x="2111221" y="2117964"/>
              <a:ext cx="0" cy="68869"/>
            </a:xfrm>
            <a:prstGeom prst="line">
              <a:avLst/>
            </a:prstGeom>
            <a:no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 name="Line 56"/>
            <p:cNvSpPr>
              <a:spLocks noChangeShapeType="1"/>
            </p:cNvSpPr>
            <p:nvPr/>
          </p:nvSpPr>
          <p:spPr bwMode="auto">
            <a:xfrm>
              <a:off x="2413438" y="2117964"/>
              <a:ext cx="0" cy="68869"/>
            </a:xfrm>
            <a:prstGeom prst="line">
              <a:avLst/>
            </a:prstGeom>
            <a:no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 name="Line 57"/>
            <p:cNvSpPr>
              <a:spLocks noChangeShapeType="1"/>
            </p:cNvSpPr>
            <p:nvPr/>
          </p:nvSpPr>
          <p:spPr bwMode="auto">
            <a:xfrm>
              <a:off x="3017872" y="2117964"/>
              <a:ext cx="0" cy="68869"/>
            </a:xfrm>
            <a:prstGeom prst="line">
              <a:avLst/>
            </a:prstGeom>
            <a:no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5" name="Line 58"/>
            <p:cNvSpPr>
              <a:spLocks noChangeShapeType="1"/>
            </p:cNvSpPr>
            <p:nvPr/>
          </p:nvSpPr>
          <p:spPr bwMode="auto">
            <a:xfrm>
              <a:off x="1506787" y="2117964"/>
              <a:ext cx="0" cy="68869"/>
            </a:xfrm>
            <a:prstGeom prst="line">
              <a:avLst/>
            </a:prstGeom>
            <a:no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 name="Line 59"/>
            <p:cNvSpPr>
              <a:spLocks noChangeShapeType="1"/>
            </p:cNvSpPr>
            <p:nvPr/>
          </p:nvSpPr>
          <p:spPr bwMode="auto">
            <a:xfrm>
              <a:off x="1204570" y="2117964"/>
              <a:ext cx="0" cy="68869"/>
            </a:xfrm>
            <a:prstGeom prst="line">
              <a:avLst/>
            </a:prstGeom>
            <a:no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 name="Line 60"/>
            <p:cNvSpPr>
              <a:spLocks noChangeShapeType="1"/>
            </p:cNvSpPr>
            <p:nvPr/>
          </p:nvSpPr>
          <p:spPr bwMode="auto">
            <a:xfrm>
              <a:off x="600136" y="2117964"/>
              <a:ext cx="0" cy="68869"/>
            </a:xfrm>
            <a:prstGeom prst="line">
              <a:avLst/>
            </a:prstGeom>
            <a:no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 name="Line 61"/>
            <p:cNvSpPr>
              <a:spLocks noChangeShapeType="1"/>
            </p:cNvSpPr>
            <p:nvPr/>
          </p:nvSpPr>
          <p:spPr bwMode="auto">
            <a:xfrm>
              <a:off x="8155560" y="2117603"/>
              <a:ext cx="0" cy="68869"/>
            </a:xfrm>
            <a:prstGeom prst="line">
              <a:avLst/>
            </a:prstGeom>
            <a:no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42" name="Rectangle 22"/>
          <p:cNvSpPr>
            <a:spLocks noChangeArrowheads="1"/>
          </p:cNvSpPr>
          <p:nvPr/>
        </p:nvSpPr>
        <p:spPr bwMode="auto">
          <a:xfrm>
            <a:off x="1033486" y="222053"/>
            <a:ext cx="7845425" cy="800219"/>
          </a:xfrm>
          <a:prstGeom prst="rect">
            <a:avLst/>
          </a:prstGeom>
          <a:noFill/>
          <a:ln w="9525">
            <a:noFill/>
            <a:miter lim="800000"/>
            <a:headEnd/>
            <a:tailEnd/>
          </a:ln>
        </p:spPr>
        <p:txBody>
          <a:bodyPr lIns="0" tIns="0" rIns="0" bIns="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002060"/>
                </a:solidFill>
                <a:effectLst/>
                <a:uLnTx/>
                <a:uFillTx/>
                <a:latin typeface="Arial"/>
                <a:ea typeface="+mn-ea"/>
                <a:cs typeface="+mn-cs"/>
              </a:rPr>
              <a:t>Human</a:t>
            </a:r>
            <a:r>
              <a:rPr kumimoji="0" lang="en-US" sz="3200" b="1" i="0" u="none" strike="noStrike" kern="1200" cap="none" spc="0" normalizeH="0" baseline="0" noProof="0" dirty="0" smtClean="0">
                <a:ln>
                  <a:noFill/>
                </a:ln>
                <a:solidFill>
                  <a:srgbClr val="000000"/>
                </a:solidFill>
                <a:effectLst/>
                <a:uLnTx/>
                <a:uFillTx/>
                <a:latin typeface="Arial"/>
                <a:ea typeface="+mn-ea"/>
                <a:cs typeface="+mn-cs"/>
              </a:rPr>
              <a:t> </a:t>
            </a:r>
            <a:r>
              <a:rPr kumimoji="0" lang="en-US" sz="3200" b="1" i="0" u="none" strike="noStrike" kern="1200" cap="none" spc="0" normalizeH="0" baseline="0" noProof="0" dirty="0">
                <a:ln>
                  <a:noFill/>
                </a:ln>
                <a:solidFill>
                  <a:srgbClr val="002060"/>
                </a:solidFill>
                <a:effectLst/>
                <a:uLnTx/>
                <a:uFillTx/>
                <a:latin typeface="Arial"/>
                <a:ea typeface="+mn-ea"/>
                <a:cs typeface="+mn-cs"/>
              </a:rPr>
              <a:t>Resources Officer</a:t>
            </a:r>
            <a:r>
              <a:rPr kumimoji="0" lang="en-US" sz="3600" b="1" i="0" u="none" strike="noStrike" kern="1200" cap="none" spc="0" normalizeH="0" baseline="0" noProof="0" dirty="0">
                <a:ln>
                  <a:noFill/>
                </a:ln>
                <a:solidFill>
                  <a:srgbClr val="002060"/>
                </a:solidFill>
                <a:effectLst/>
                <a:uLnTx/>
                <a:uFillTx/>
                <a:latin typeface="Arial"/>
                <a:ea typeface="+mn-ea"/>
                <a:cs typeface="+mn-cs"/>
              </a:rPr>
              <a:t/>
            </a:r>
            <a:br>
              <a:rPr kumimoji="0" lang="en-US" sz="3600" b="1" i="0" u="none" strike="noStrike" kern="1200" cap="none" spc="0" normalizeH="0" baseline="0" noProof="0" dirty="0">
                <a:ln>
                  <a:noFill/>
                </a:ln>
                <a:solidFill>
                  <a:srgbClr val="002060"/>
                </a:solidFill>
                <a:effectLst/>
                <a:uLnTx/>
                <a:uFillTx/>
                <a:latin typeface="Arial"/>
                <a:ea typeface="+mn-ea"/>
                <a:cs typeface="+mn-cs"/>
              </a:rPr>
            </a:br>
            <a:r>
              <a:rPr kumimoji="0" lang="en-US" sz="2000" b="1" i="1" u="none" strike="noStrike" kern="1200" cap="none" spc="0" normalizeH="0" baseline="0" noProof="0" dirty="0" smtClean="0">
                <a:ln>
                  <a:noFill/>
                </a:ln>
                <a:solidFill>
                  <a:srgbClr val="002060"/>
                </a:solidFill>
                <a:effectLst/>
                <a:uLnTx/>
                <a:uFillTx/>
                <a:latin typeface="Arial"/>
                <a:ea typeface="+mn-ea"/>
                <a:cs typeface="+mn-cs"/>
              </a:rPr>
              <a:t>Career Progression</a:t>
            </a:r>
            <a:endParaRPr kumimoji="0" lang="en-US" sz="2000" b="1" i="1" u="none" strike="noStrike" kern="1200" cap="none" spc="0" normalizeH="0" baseline="0" noProof="0" dirty="0">
              <a:ln>
                <a:noFill/>
              </a:ln>
              <a:solidFill>
                <a:srgbClr val="002060"/>
              </a:solidFill>
              <a:effectLst/>
              <a:uLnTx/>
              <a:uFillTx/>
              <a:latin typeface="Arial"/>
              <a:ea typeface="+mn-ea"/>
              <a:cs typeface="+mn-cs"/>
            </a:endParaRPr>
          </a:p>
        </p:txBody>
      </p:sp>
      <p:sp>
        <p:nvSpPr>
          <p:cNvPr id="43" name="Rectangle 36"/>
          <p:cNvSpPr>
            <a:spLocks noChangeArrowheads="1"/>
          </p:cNvSpPr>
          <p:nvPr/>
        </p:nvSpPr>
        <p:spPr bwMode="auto">
          <a:xfrm>
            <a:off x="901884" y="2076354"/>
            <a:ext cx="3022639" cy="142417"/>
          </a:xfrm>
          <a:prstGeom prst="roundRect">
            <a:avLst/>
          </a:prstGeom>
          <a:solidFill>
            <a:srgbClr val="FF66CC"/>
          </a:solidFill>
          <a:ln w="14288">
            <a:solidFill>
              <a:srgbClr val="000000"/>
            </a:solidFill>
            <a:miter lim="800000"/>
            <a:headEnd/>
            <a:tailEnd/>
          </a:ln>
        </p:spPr>
        <p:txBody>
          <a:bodyPr vert="horz" wrap="none" lIns="91440" tIns="91440" rIns="91440" bIns="91440" anchor="ctr"/>
          <a:lstStyle/>
          <a:p>
            <a:pPr marL="0" marR="0" lvl="0" indent="0" algn="l" defTabSz="889000" rtl="0" eaLnBrk="0" fontAlgn="base" latinLnBrk="0" hangingPunct="0">
              <a:lnSpc>
                <a:spcPct val="100000"/>
              </a:lnSpc>
              <a:spcBef>
                <a:spcPct val="0"/>
              </a:spcBef>
              <a:spcAft>
                <a:spcPct val="0"/>
              </a:spcAft>
              <a:buClrTx/>
              <a:buSzTx/>
              <a:buFontTx/>
              <a:buNone/>
              <a:tabLst/>
              <a:defRPr/>
            </a:pPr>
            <a:r>
              <a:rPr kumimoji="0" lang="en-US" sz="7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POCR &amp; LATERAL TRANSFER GAINS</a:t>
            </a:r>
            <a:endParaRPr kumimoji="0" lang="en-US" sz="7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 name="Rectangle 78"/>
          <p:cNvSpPr>
            <a:spLocks noChangeArrowheads="1"/>
          </p:cNvSpPr>
          <p:nvPr/>
        </p:nvSpPr>
        <p:spPr bwMode="auto">
          <a:xfrm flipV="1">
            <a:off x="2711426" y="2224876"/>
            <a:ext cx="593032" cy="62234"/>
          </a:xfrm>
          <a:prstGeom prst="rect">
            <a:avLst/>
          </a:prstGeom>
          <a:solidFill>
            <a:srgbClr val="6699FF"/>
          </a:solidFill>
          <a:ln w="9525" algn="ctr">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 name="AutoShape 62"/>
          <p:cNvSpPr>
            <a:spLocks noChangeArrowheads="1"/>
          </p:cNvSpPr>
          <p:nvPr/>
        </p:nvSpPr>
        <p:spPr bwMode="auto">
          <a:xfrm>
            <a:off x="2933592" y="2060650"/>
            <a:ext cx="165100" cy="301625"/>
          </a:xfrm>
          <a:prstGeom prst="diamond">
            <a:avLst/>
          </a:prstGeom>
          <a:solidFill>
            <a:srgbClr val="FFFF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6" name="AutoShape 62"/>
          <p:cNvSpPr>
            <a:spLocks noChangeArrowheads="1"/>
          </p:cNvSpPr>
          <p:nvPr/>
        </p:nvSpPr>
        <p:spPr bwMode="auto">
          <a:xfrm>
            <a:off x="3244144" y="2062623"/>
            <a:ext cx="165100" cy="301625"/>
          </a:xfrm>
          <a:prstGeom prst="diamond">
            <a:avLst/>
          </a:prstGeom>
          <a:solidFill>
            <a:srgbClr val="FFFF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 name="Rectangle 78"/>
          <p:cNvSpPr>
            <a:spLocks noChangeArrowheads="1"/>
          </p:cNvSpPr>
          <p:nvPr/>
        </p:nvSpPr>
        <p:spPr bwMode="auto">
          <a:xfrm flipV="1">
            <a:off x="4529491" y="2218771"/>
            <a:ext cx="593032" cy="64639"/>
          </a:xfrm>
          <a:prstGeom prst="rect">
            <a:avLst/>
          </a:prstGeom>
          <a:solidFill>
            <a:srgbClr val="6699FF"/>
          </a:solidFill>
          <a:ln w="9525" algn="ctr">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8" name="AutoShape 62"/>
          <p:cNvSpPr>
            <a:spLocks noChangeArrowheads="1"/>
          </p:cNvSpPr>
          <p:nvPr/>
        </p:nvSpPr>
        <p:spPr bwMode="auto">
          <a:xfrm>
            <a:off x="4744239" y="2069807"/>
            <a:ext cx="165100" cy="301625"/>
          </a:xfrm>
          <a:prstGeom prst="diamond">
            <a:avLst/>
          </a:prstGeom>
          <a:solidFill>
            <a:srgbClr val="FFFF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AutoShape 62"/>
          <p:cNvSpPr>
            <a:spLocks noChangeArrowheads="1"/>
          </p:cNvSpPr>
          <p:nvPr/>
        </p:nvSpPr>
        <p:spPr bwMode="auto">
          <a:xfrm>
            <a:off x="5059324" y="2058990"/>
            <a:ext cx="165100" cy="301625"/>
          </a:xfrm>
          <a:prstGeom prst="diamond">
            <a:avLst/>
          </a:prstGeom>
          <a:solidFill>
            <a:srgbClr val="FFFF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 name="Rectangle 78"/>
          <p:cNvSpPr>
            <a:spLocks noChangeArrowheads="1"/>
          </p:cNvSpPr>
          <p:nvPr/>
        </p:nvSpPr>
        <p:spPr bwMode="auto">
          <a:xfrm flipV="1">
            <a:off x="6338109" y="2204458"/>
            <a:ext cx="593032" cy="63509"/>
          </a:xfrm>
          <a:prstGeom prst="rect">
            <a:avLst/>
          </a:prstGeom>
          <a:solidFill>
            <a:srgbClr val="6699FF"/>
          </a:solidFill>
          <a:ln w="9525" algn="ctr">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 name="AutoShape 62"/>
          <p:cNvSpPr>
            <a:spLocks noChangeArrowheads="1"/>
          </p:cNvSpPr>
          <p:nvPr/>
        </p:nvSpPr>
        <p:spPr bwMode="auto">
          <a:xfrm>
            <a:off x="6515451" y="2075084"/>
            <a:ext cx="165100" cy="301625"/>
          </a:xfrm>
          <a:prstGeom prst="diamond">
            <a:avLst/>
          </a:prstGeom>
          <a:solidFill>
            <a:srgbClr val="FFFF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2" name="AutoShape 62"/>
          <p:cNvSpPr>
            <a:spLocks noChangeArrowheads="1"/>
          </p:cNvSpPr>
          <p:nvPr/>
        </p:nvSpPr>
        <p:spPr bwMode="auto">
          <a:xfrm>
            <a:off x="6840074" y="2075084"/>
            <a:ext cx="165100" cy="301625"/>
          </a:xfrm>
          <a:prstGeom prst="diamond">
            <a:avLst/>
          </a:prstGeom>
          <a:solidFill>
            <a:srgbClr val="FFFF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3" name="Text Box 52"/>
          <p:cNvSpPr txBox="1">
            <a:spLocks noChangeArrowheads="1"/>
          </p:cNvSpPr>
          <p:nvPr/>
        </p:nvSpPr>
        <p:spPr bwMode="auto">
          <a:xfrm>
            <a:off x="4428918" y="2341347"/>
            <a:ext cx="844550" cy="215444"/>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O5 </a:t>
            </a: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SB</a:t>
            </a:r>
          </a:p>
        </p:txBody>
      </p:sp>
      <p:sp>
        <p:nvSpPr>
          <p:cNvPr id="54" name="Text Box 52"/>
          <p:cNvSpPr txBox="1">
            <a:spLocks noChangeArrowheads="1"/>
          </p:cNvSpPr>
          <p:nvPr/>
        </p:nvSpPr>
        <p:spPr bwMode="auto">
          <a:xfrm>
            <a:off x="6252944" y="2346592"/>
            <a:ext cx="844550" cy="215444"/>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O6 </a:t>
            </a: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SB</a:t>
            </a:r>
          </a:p>
        </p:txBody>
      </p:sp>
      <p:sp>
        <p:nvSpPr>
          <p:cNvPr id="55" name="Text Box 52"/>
          <p:cNvSpPr txBox="1">
            <a:spLocks noChangeArrowheads="1"/>
          </p:cNvSpPr>
          <p:nvPr/>
        </p:nvSpPr>
        <p:spPr bwMode="auto">
          <a:xfrm>
            <a:off x="2619891" y="2327363"/>
            <a:ext cx="844550" cy="215444"/>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O4 </a:t>
            </a: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SB</a:t>
            </a:r>
          </a:p>
        </p:txBody>
      </p:sp>
      <p:sp>
        <p:nvSpPr>
          <p:cNvPr id="56" name="AutoShape 62"/>
          <p:cNvSpPr>
            <a:spLocks noChangeArrowheads="1"/>
          </p:cNvSpPr>
          <p:nvPr/>
        </p:nvSpPr>
        <p:spPr bwMode="auto">
          <a:xfrm>
            <a:off x="8091190" y="2059999"/>
            <a:ext cx="165100" cy="301625"/>
          </a:xfrm>
          <a:prstGeom prst="diamond">
            <a:avLst/>
          </a:prstGeom>
          <a:solidFill>
            <a:srgbClr val="FFFF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4" name="Group 3"/>
          <p:cNvGrpSpPr/>
          <p:nvPr/>
        </p:nvGrpSpPr>
        <p:grpSpPr>
          <a:xfrm>
            <a:off x="5971592" y="2580293"/>
            <a:ext cx="3118905" cy="338554"/>
            <a:chOff x="200575" y="1708131"/>
            <a:chExt cx="2288695" cy="338554"/>
          </a:xfrm>
        </p:grpSpPr>
        <p:sp>
          <p:nvSpPr>
            <p:cNvPr id="71" name="AutoShape 62"/>
            <p:cNvSpPr>
              <a:spLocks noChangeArrowheads="1"/>
            </p:cNvSpPr>
            <p:nvPr/>
          </p:nvSpPr>
          <p:spPr bwMode="auto">
            <a:xfrm>
              <a:off x="200575" y="1720790"/>
              <a:ext cx="104225" cy="147467"/>
            </a:xfrm>
            <a:prstGeom prst="diamond">
              <a:avLst/>
            </a:prstGeom>
            <a:solidFill>
              <a:srgbClr val="FFFF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2" name="TextBox 71"/>
            <p:cNvSpPr txBox="1"/>
            <p:nvPr/>
          </p:nvSpPr>
          <p:spPr>
            <a:xfrm>
              <a:off x="279470" y="1708131"/>
              <a:ext cx="22098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HR Command/Leadership/Sea duty Admin Screen Boards</a:t>
              </a: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85" name="Group 84"/>
          <p:cNvGrpSpPr/>
          <p:nvPr/>
        </p:nvGrpSpPr>
        <p:grpSpPr>
          <a:xfrm>
            <a:off x="31311" y="3186851"/>
            <a:ext cx="9027487" cy="2087018"/>
            <a:chOff x="-73528" y="3422283"/>
            <a:chExt cx="9027487" cy="2310009"/>
          </a:xfrm>
        </p:grpSpPr>
        <p:grpSp>
          <p:nvGrpSpPr>
            <p:cNvPr id="86" name="Group 85"/>
            <p:cNvGrpSpPr/>
            <p:nvPr/>
          </p:nvGrpSpPr>
          <p:grpSpPr>
            <a:xfrm>
              <a:off x="-73528" y="3422283"/>
              <a:ext cx="9027487" cy="2310009"/>
              <a:chOff x="-73528" y="3422283"/>
              <a:chExt cx="9027487" cy="2310009"/>
            </a:xfrm>
          </p:grpSpPr>
          <p:sp>
            <p:nvSpPr>
              <p:cNvPr id="101" name="AutoShape 29"/>
              <p:cNvSpPr>
                <a:spLocks noChangeArrowheads="1"/>
              </p:cNvSpPr>
              <p:nvPr/>
            </p:nvSpPr>
            <p:spPr bwMode="auto">
              <a:xfrm>
                <a:off x="797513" y="3490717"/>
                <a:ext cx="1820889" cy="2241575"/>
              </a:xfrm>
              <a:prstGeom prst="roundRect">
                <a:avLst>
                  <a:gd name="adj" fmla="val 16667"/>
                </a:avLst>
              </a:prstGeom>
              <a:solidFill>
                <a:srgbClr val="FFFF99"/>
              </a:solidFill>
              <a:ln w="9525">
                <a:solidFill>
                  <a:schemeClr val="tx1"/>
                </a:solidFill>
                <a:round/>
                <a:headEnd/>
                <a:tailEnd/>
              </a:ln>
            </p:spPr>
            <p:txBody>
              <a:bodyPr wrap="none" lIns="365760" tIns="0" rIns="0" bIns="0" numCol="1" spcCol="91440"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Graduate Education</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Department Heads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Action Officers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Small Detachment </a:t>
                </a:r>
                <a:r>
                  <a:rPr kumimoji="0" lang="en-US" sz="7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OICs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Analysts</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 name="AutoShape 29"/>
              <p:cNvSpPr>
                <a:spLocks noChangeArrowheads="1"/>
              </p:cNvSpPr>
              <p:nvPr/>
            </p:nvSpPr>
            <p:spPr bwMode="auto">
              <a:xfrm>
                <a:off x="2629656" y="3490717"/>
                <a:ext cx="1776264" cy="731520"/>
              </a:xfrm>
              <a:prstGeom prst="roundRect">
                <a:avLst>
                  <a:gd name="adj" fmla="val 16667"/>
                </a:avLst>
              </a:prstGeom>
              <a:solidFill>
                <a:srgbClr val="FFCC99"/>
              </a:solidFill>
              <a:ln w="9525">
                <a:solidFill>
                  <a:schemeClr val="tx1"/>
                </a:solidFill>
                <a:round/>
                <a:headEnd/>
                <a:tailEnd/>
              </a:ln>
            </p:spPr>
            <p:txBody>
              <a:bodyPr wrap="none" lIns="274320" tIns="0" rIns="0" bIns="0" numCol="1" spcCol="91440"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Small Unit Commanding Officers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Executive Officers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Officers in Charge</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Afloat TRAINOs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Branch Heads</a:t>
                </a:r>
              </a:p>
            </p:txBody>
          </p:sp>
          <p:sp>
            <p:nvSpPr>
              <p:cNvPr id="103" name="AutoShape 29"/>
              <p:cNvSpPr>
                <a:spLocks noChangeArrowheads="1"/>
              </p:cNvSpPr>
              <p:nvPr/>
            </p:nvSpPr>
            <p:spPr bwMode="auto">
              <a:xfrm>
                <a:off x="4420269" y="3490717"/>
                <a:ext cx="1813002" cy="731520"/>
              </a:xfrm>
              <a:prstGeom prst="roundRect">
                <a:avLst>
                  <a:gd name="adj" fmla="val 16667"/>
                </a:avLst>
              </a:prstGeom>
              <a:solidFill>
                <a:srgbClr val="FFCC99"/>
              </a:solidFill>
              <a:ln w="9525">
                <a:solidFill>
                  <a:schemeClr val="tx1"/>
                </a:solidFill>
                <a:round/>
                <a:headEnd/>
                <a:tailEnd/>
              </a:ln>
            </p:spPr>
            <p:txBody>
              <a:bodyPr wrap="none" lIns="274320" tIns="0" rIns="0" bIns="0" numCol="1" spcCol="91440" anchor="ctr"/>
              <a:lstStyle/>
              <a:p>
                <a:pPr marL="0" marR="0" lvl="0" indent="0" algn="l" defTabSz="457200" rtl="0" eaLnBrk="0" fontAlgn="base" latinLnBrk="0" hangingPunct="0">
                  <a:lnSpc>
                    <a:spcPts val="7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Commanding Officers</a:t>
                </a:r>
              </a:p>
              <a:p>
                <a:pPr marL="0" marR="0" lvl="0" indent="0" algn="l" defTabSz="457200" rtl="0" eaLnBrk="0" fontAlgn="base" latinLnBrk="0" hangingPunct="0">
                  <a:lnSpc>
                    <a:spcPts val="7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Large </a:t>
                </a:r>
                <a:r>
                  <a:rPr kumimoji="0" lang="en-US" sz="7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unit </a:t>
                </a: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Executive Officers</a:t>
                </a:r>
              </a:p>
              <a:p>
                <a:pPr marL="0" marR="0" lvl="0" indent="0" algn="l" defTabSz="457200" rtl="0" eaLnBrk="0" fontAlgn="base" latinLnBrk="0" hangingPunct="0">
                  <a:lnSpc>
                    <a:spcPts val="7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Deputy Commanders</a:t>
                </a:r>
              </a:p>
              <a:p>
                <a:pPr marL="0" marR="0" lvl="0" indent="0" algn="l" defTabSz="457200" rtl="0" eaLnBrk="0" fontAlgn="base" latinLnBrk="0" hangingPunct="0">
                  <a:lnSpc>
                    <a:spcPts val="7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Division Directors</a:t>
                </a:r>
              </a:p>
            </p:txBody>
          </p:sp>
          <p:sp>
            <p:nvSpPr>
              <p:cNvPr id="104" name="AutoShape 29"/>
              <p:cNvSpPr>
                <a:spLocks noChangeArrowheads="1"/>
              </p:cNvSpPr>
              <p:nvPr/>
            </p:nvSpPr>
            <p:spPr bwMode="auto">
              <a:xfrm>
                <a:off x="6247620" y="3490717"/>
                <a:ext cx="1808012" cy="731520"/>
              </a:xfrm>
              <a:prstGeom prst="roundRect">
                <a:avLst>
                  <a:gd name="adj" fmla="val 16667"/>
                </a:avLst>
              </a:prstGeom>
              <a:solidFill>
                <a:srgbClr val="FFCC99"/>
              </a:solidFill>
              <a:ln w="9525">
                <a:solidFill>
                  <a:schemeClr val="tx1"/>
                </a:solidFill>
                <a:round/>
                <a:headEnd/>
                <a:tailEnd/>
              </a:ln>
            </p:spPr>
            <p:txBody>
              <a:bodyPr wrap="none" lIns="274320" tIns="0" rIns="0" bIns="0" numCol="1" spcCol="0"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Major Commanders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Directors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Division Directors</a:t>
                </a:r>
              </a:p>
            </p:txBody>
          </p:sp>
          <p:sp>
            <p:nvSpPr>
              <p:cNvPr id="105" name="AutoShape 29"/>
              <p:cNvSpPr>
                <a:spLocks noChangeArrowheads="1"/>
              </p:cNvSpPr>
              <p:nvPr/>
            </p:nvSpPr>
            <p:spPr bwMode="auto">
              <a:xfrm>
                <a:off x="8072945" y="3490717"/>
                <a:ext cx="881014" cy="2229847"/>
              </a:xfrm>
              <a:prstGeom prst="roundRect">
                <a:avLst>
                  <a:gd name="adj" fmla="val 16667"/>
                </a:avLst>
              </a:prstGeom>
              <a:solidFill>
                <a:srgbClr val="FFFF99"/>
              </a:solidFill>
              <a:ln w="9525">
                <a:solidFill>
                  <a:schemeClr val="tx1"/>
                </a:solidFill>
                <a:round/>
                <a:headEnd/>
                <a:tailEnd/>
              </a:ln>
            </p:spPr>
            <p:txBody>
              <a:bodyPr wrap="none" lIns="91440" tIns="0" rIns="91440" bIns="0" numCol="1" spcCol="0"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ASN (M&amp;RA) </a:t>
                </a:r>
                <a:r>
                  <a:rPr kumimoji="0" lang="en-US" sz="7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EA</a:t>
                </a:r>
                <a:endPar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CNP </a:t>
                </a:r>
                <a:r>
                  <a:rPr kumimoji="0" lang="en-US" sz="7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EA**</a:t>
                </a:r>
                <a:endPar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NETC </a:t>
                </a:r>
                <a:r>
                  <a:rPr kumimoji="0" lang="en-US" sz="7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EA**</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NPC EA**</a:t>
                </a:r>
                <a:endPar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ES Deputy</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6" name="Right Arrow 105"/>
              <p:cNvSpPr/>
              <p:nvPr/>
            </p:nvSpPr>
            <p:spPr>
              <a:xfrm>
                <a:off x="-73528" y="3422283"/>
                <a:ext cx="844591" cy="794394"/>
              </a:xfrm>
              <a:prstGeom prst="rightArrow">
                <a:avLst/>
              </a:prstGeom>
              <a:solidFill>
                <a:srgbClr val="FF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Force Development (FD)</a:t>
                </a:r>
              </a:p>
            </p:txBody>
          </p:sp>
        </p:grpSp>
        <p:grpSp>
          <p:nvGrpSpPr>
            <p:cNvPr id="87" name="Group 86"/>
            <p:cNvGrpSpPr/>
            <p:nvPr/>
          </p:nvGrpSpPr>
          <p:grpSpPr>
            <a:xfrm>
              <a:off x="2625985" y="4980257"/>
              <a:ext cx="5432883" cy="731521"/>
              <a:chOff x="2625985" y="4980257"/>
              <a:chExt cx="5432883" cy="731521"/>
            </a:xfrm>
          </p:grpSpPr>
          <p:sp>
            <p:nvSpPr>
              <p:cNvPr id="96" name="AutoShape 29"/>
              <p:cNvSpPr>
                <a:spLocks noChangeArrowheads="1"/>
              </p:cNvSpPr>
              <p:nvPr/>
            </p:nvSpPr>
            <p:spPr bwMode="auto">
              <a:xfrm>
                <a:off x="2625985" y="4980258"/>
                <a:ext cx="1791066" cy="731520"/>
              </a:xfrm>
              <a:prstGeom prst="roundRect">
                <a:avLst>
                  <a:gd name="adj" fmla="val 16667"/>
                </a:avLst>
              </a:prstGeom>
              <a:solidFill>
                <a:srgbClr val="CCFFCC"/>
              </a:solidFill>
              <a:ln w="9525">
                <a:solidFill>
                  <a:schemeClr val="tx1"/>
                </a:solidFill>
                <a:round/>
                <a:headEnd/>
                <a:tailEnd/>
              </a:ln>
            </p:spPr>
            <p:txBody>
              <a:bodyPr wrap="none" lIns="274320" tIns="0" rIns="0" bIns="0" numCol="1" spcCol="91440"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Small Unit Commanding Officers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Executive Officers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Officers in Charge</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Branch Heads</a:t>
                </a:r>
              </a:p>
            </p:txBody>
          </p:sp>
          <p:sp>
            <p:nvSpPr>
              <p:cNvPr id="97" name="AutoShape 29"/>
              <p:cNvSpPr>
                <a:spLocks noChangeArrowheads="1"/>
              </p:cNvSpPr>
              <p:nvPr/>
            </p:nvSpPr>
            <p:spPr bwMode="auto">
              <a:xfrm>
                <a:off x="4424119" y="4980258"/>
                <a:ext cx="1809151" cy="731520"/>
              </a:xfrm>
              <a:prstGeom prst="roundRect">
                <a:avLst>
                  <a:gd name="adj" fmla="val 16667"/>
                </a:avLst>
              </a:prstGeom>
              <a:solidFill>
                <a:srgbClr val="CCFFCC"/>
              </a:solidFill>
              <a:ln w="9525">
                <a:solidFill>
                  <a:schemeClr val="tx1"/>
                </a:solidFill>
                <a:round/>
                <a:headEnd/>
                <a:tailEnd/>
              </a:ln>
            </p:spPr>
            <p:txBody>
              <a:bodyPr wrap="none" lIns="274320" tIns="0" rIns="0" bIns="0" numCol="1" spcCol="91440"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Commanding Officers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Large Detachment OICs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N1 / J1 Division Directors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N1 / J1 Deputies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Large Branch Heads</a:t>
                </a:r>
              </a:p>
            </p:txBody>
          </p:sp>
          <p:sp>
            <p:nvSpPr>
              <p:cNvPr id="98" name="AutoShape 29"/>
              <p:cNvSpPr>
                <a:spLocks noChangeArrowheads="1"/>
              </p:cNvSpPr>
              <p:nvPr/>
            </p:nvSpPr>
            <p:spPr bwMode="auto">
              <a:xfrm>
                <a:off x="6247620" y="4980257"/>
                <a:ext cx="1811248" cy="731520"/>
              </a:xfrm>
              <a:prstGeom prst="roundRect">
                <a:avLst>
                  <a:gd name="adj" fmla="val 16667"/>
                </a:avLst>
              </a:prstGeom>
              <a:solidFill>
                <a:srgbClr val="CCFFCC"/>
              </a:solidFill>
              <a:ln w="9525">
                <a:solidFill>
                  <a:schemeClr val="tx1"/>
                </a:solidFill>
                <a:round/>
                <a:headEnd/>
                <a:tailEnd/>
              </a:ln>
            </p:spPr>
            <p:txBody>
              <a:bodyPr wrap="none" lIns="274320" tIns="0" rIns="0" bIns="0" numCol="1" spcCol="0"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Major Commander</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Directors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Division Directors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N1 / J1</a:t>
                </a:r>
              </a:p>
            </p:txBody>
          </p:sp>
        </p:grpSp>
        <p:grpSp>
          <p:nvGrpSpPr>
            <p:cNvPr id="88" name="Group 87"/>
            <p:cNvGrpSpPr/>
            <p:nvPr/>
          </p:nvGrpSpPr>
          <p:grpSpPr>
            <a:xfrm>
              <a:off x="2625234" y="4235377"/>
              <a:ext cx="5433361" cy="731520"/>
              <a:chOff x="2625234" y="4235377"/>
              <a:chExt cx="5433361" cy="731520"/>
            </a:xfrm>
          </p:grpSpPr>
          <p:sp>
            <p:nvSpPr>
              <p:cNvPr id="90" name="AutoShape 29"/>
              <p:cNvSpPr>
                <a:spLocks noChangeArrowheads="1"/>
              </p:cNvSpPr>
              <p:nvPr/>
            </p:nvSpPr>
            <p:spPr bwMode="auto">
              <a:xfrm>
                <a:off x="2625234" y="4235377"/>
                <a:ext cx="1780686" cy="731520"/>
              </a:xfrm>
              <a:prstGeom prst="roundRect">
                <a:avLst>
                  <a:gd name="adj" fmla="val 16667"/>
                </a:avLst>
              </a:prstGeom>
              <a:solidFill>
                <a:srgbClr val="D9D9D9"/>
              </a:solidFill>
              <a:ln w="9525">
                <a:solidFill>
                  <a:schemeClr val="tx1"/>
                </a:solidFill>
                <a:round/>
                <a:headEnd/>
                <a:tailEnd/>
              </a:ln>
            </p:spPr>
            <p:txBody>
              <a:bodyPr wrap="none" lIns="274320" tIns="0" rIns="0" bIns="0"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Branch Heads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Lead Analysts</a:t>
                </a:r>
              </a:p>
            </p:txBody>
          </p:sp>
          <p:sp>
            <p:nvSpPr>
              <p:cNvPr id="91" name="AutoShape 29"/>
              <p:cNvSpPr>
                <a:spLocks noChangeArrowheads="1"/>
              </p:cNvSpPr>
              <p:nvPr/>
            </p:nvSpPr>
            <p:spPr bwMode="auto">
              <a:xfrm>
                <a:off x="4420269" y="4235377"/>
                <a:ext cx="1813002" cy="731520"/>
              </a:xfrm>
              <a:prstGeom prst="roundRect">
                <a:avLst>
                  <a:gd name="adj" fmla="val 16667"/>
                </a:avLst>
              </a:prstGeom>
              <a:solidFill>
                <a:schemeClr val="bg1">
                  <a:lumMod val="85000"/>
                </a:schemeClr>
              </a:solidFill>
              <a:ln w="9525">
                <a:solidFill>
                  <a:schemeClr val="tx1"/>
                </a:solidFill>
                <a:round/>
                <a:headEnd/>
                <a:tailEnd/>
              </a:ln>
            </p:spPr>
            <p:txBody>
              <a:bodyPr wrap="none" lIns="182880" tIns="0" rIns="0" bIns="0"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Large </a:t>
                </a:r>
                <a:r>
                  <a:rPr kumimoji="0" lang="en-US" sz="7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unit </a:t>
                </a: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Executive Officers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Section Heads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Deputy Directors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Program Leads</a:t>
                </a:r>
              </a:p>
            </p:txBody>
          </p:sp>
          <p:sp>
            <p:nvSpPr>
              <p:cNvPr id="92" name="AutoShape 29"/>
              <p:cNvSpPr>
                <a:spLocks noChangeArrowheads="1"/>
              </p:cNvSpPr>
              <p:nvPr/>
            </p:nvSpPr>
            <p:spPr bwMode="auto">
              <a:xfrm>
                <a:off x="6247621" y="4235377"/>
                <a:ext cx="1810974" cy="731520"/>
              </a:xfrm>
              <a:prstGeom prst="roundRect">
                <a:avLst>
                  <a:gd name="adj" fmla="val 16667"/>
                </a:avLst>
              </a:prstGeom>
              <a:solidFill>
                <a:schemeClr val="bg1">
                  <a:lumMod val="85000"/>
                </a:schemeClr>
              </a:solidFill>
              <a:ln w="9525">
                <a:solidFill>
                  <a:schemeClr val="tx1"/>
                </a:solidFill>
                <a:round/>
                <a:headEnd/>
                <a:tailEnd/>
              </a:ln>
            </p:spPr>
            <p:txBody>
              <a:bodyPr wrap="none" lIns="274320" tIns="0" rIns="0" bIns="0"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Major Commander</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Program Managers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Deputies</a:t>
                </a:r>
              </a:p>
            </p:txBody>
          </p:sp>
        </p:grpSp>
      </p:grpSp>
      <p:sp>
        <p:nvSpPr>
          <p:cNvPr id="109" name="Right Arrow 108"/>
          <p:cNvSpPr/>
          <p:nvPr/>
        </p:nvSpPr>
        <p:spPr>
          <a:xfrm>
            <a:off x="42594" y="3920217"/>
            <a:ext cx="844591" cy="730496"/>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Force Rqmts / Resourcing (FR2)*</a:t>
            </a:r>
          </a:p>
        </p:txBody>
      </p:sp>
      <p:sp>
        <p:nvSpPr>
          <p:cNvPr id="110" name="Right Arrow 109"/>
          <p:cNvSpPr/>
          <p:nvPr/>
        </p:nvSpPr>
        <p:spPr>
          <a:xfrm>
            <a:off x="49104" y="4666370"/>
            <a:ext cx="844591" cy="722449"/>
          </a:xfrm>
          <a:prstGeom prst="rightArrow">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Force Management (FM)</a:t>
            </a:r>
          </a:p>
        </p:txBody>
      </p:sp>
      <p:sp>
        <p:nvSpPr>
          <p:cNvPr id="107" name="Text Box 26"/>
          <p:cNvSpPr txBox="1">
            <a:spLocks noChangeArrowheads="1"/>
          </p:cNvSpPr>
          <p:nvPr/>
        </p:nvSpPr>
        <p:spPr bwMode="auto">
          <a:xfrm>
            <a:off x="-55594" y="2819934"/>
            <a:ext cx="3299738" cy="246221"/>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Times New Roman" pitchFamily="18" charset="0"/>
              </a:rPr>
              <a:t>Typical </a:t>
            </a:r>
            <a:r>
              <a:rPr kumimoji="0" lang="en-US" sz="1000" b="1" i="0" u="none" strike="noStrike" kern="1200" cap="none" spc="0" normalizeH="0" baseline="0" noProof="0" dirty="0" smtClean="0">
                <a:ln>
                  <a:noFill/>
                </a:ln>
                <a:solidFill>
                  <a:srgbClr val="000000"/>
                </a:solidFill>
                <a:effectLst/>
                <a:uLnTx/>
                <a:uFillTx/>
                <a:latin typeface="Arial"/>
                <a:ea typeface="+mn-ea"/>
                <a:cs typeface="Times New Roman" pitchFamily="18" charset="0"/>
              </a:rPr>
              <a:t>Career Track Path: Billets &amp; Qualifications</a:t>
            </a:r>
            <a:endParaRPr kumimoji="0" lang="en-US" sz="1000" b="1"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sp>
        <p:nvSpPr>
          <p:cNvPr id="123" name="Rectangle 36"/>
          <p:cNvSpPr>
            <a:spLocks noChangeArrowheads="1"/>
          </p:cNvSpPr>
          <p:nvPr/>
        </p:nvSpPr>
        <p:spPr bwMode="auto">
          <a:xfrm>
            <a:off x="314662" y="2076354"/>
            <a:ext cx="582244" cy="142060"/>
          </a:xfrm>
          <a:prstGeom prst="roundRect">
            <a:avLst/>
          </a:prstGeom>
          <a:solidFill>
            <a:srgbClr val="FF66CC"/>
          </a:solidFill>
          <a:ln w="14288">
            <a:solidFill>
              <a:srgbClr val="000000"/>
            </a:solidFill>
            <a:miter lim="800000"/>
            <a:headEnd/>
            <a:tailEnd/>
          </a:ln>
        </p:spPr>
        <p:txBody>
          <a:bodyPr vert="horz" wrap="none" lIns="91440" tIns="91440" rIns="91440" bIns="91440" anchor="ctr"/>
          <a:lstStyle/>
          <a:p>
            <a:pPr marL="0" marR="0" lvl="0" indent="0" algn="ctr" defTabSz="889000" rtl="0" eaLnBrk="0" fontAlgn="base" latinLnBrk="0" hangingPunct="0">
              <a:lnSpc>
                <a:spcPct val="100000"/>
              </a:lnSpc>
              <a:spcBef>
                <a:spcPct val="0"/>
              </a:spcBef>
              <a:spcAft>
                <a:spcPct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ISPP</a:t>
            </a:r>
          </a:p>
        </p:txBody>
      </p:sp>
      <p:sp>
        <p:nvSpPr>
          <p:cNvPr id="89" name="Rectangle 74"/>
          <p:cNvSpPr>
            <a:spLocks noChangeArrowheads="1"/>
          </p:cNvSpPr>
          <p:nvPr/>
        </p:nvSpPr>
        <p:spPr bwMode="auto">
          <a:xfrm>
            <a:off x="306586" y="1307830"/>
            <a:ext cx="3013503" cy="201662"/>
          </a:xfrm>
          <a:prstGeom prst="rect">
            <a:avLst/>
          </a:prstGeom>
          <a:solidFill>
            <a:srgbClr val="FFFF99"/>
          </a:solidFill>
          <a:ln w="19050">
            <a:solidFill>
              <a:schemeClr val="tx1"/>
            </a:solidFill>
            <a:miter lim="800000"/>
            <a:headEnd/>
            <a:tailEnd/>
          </a:ln>
        </p:spPr>
        <p:txBody>
          <a:bodyPr lIns="45720" tIns="46038" rIns="0" bIns="46038" anchor="ctr" anchorCtr="1"/>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DIVO / DH (SOURCE COMMUNITY OR HR) / STAFF / </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GRAD  ED </a:t>
            </a:r>
            <a:r>
              <a:rPr kumimoji="0" lang="en-US" sz="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INITIAL EXPERIENCE </a:t>
            </a:r>
            <a:r>
              <a:rPr kumimoji="0" lang="en-US" sz="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BROADENING </a:t>
            </a:r>
            <a:r>
              <a:rPr kumimoji="0" lang="en-US" sz="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TOUR</a:t>
            </a:r>
          </a:p>
        </p:txBody>
      </p:sp>
      <p:sp>
        <p:nvSpPr>
          <p:cNvPr id="94" name="Rectangle 74"/>
          <p:cNvSpPr>
            <a:spLocks noChangeArrowheads="1"/>
          </p:cNvSpPr>
          <p:nvPr/>
        </p:nvSpPr>
        <p:spPr bwMode="auto">
          <a:xfrm>
            <a:off x="3311951" y="1507835"/>
            <a:ext cx="5561376" cy="187287"/>
          </a:xfrm>
          <a:prstGeom prst="rect">
            <a:avLst/>
          </a:prstGeom>
          <a:solidFill>
            <a:srgbClr val="FFFF99"/>
          </a:solidFill>
          <a:ln w="19050">
            <a:solidFill>
              <a:schemeClr val="tx1"/>
            </a:solidFill>
            <a:miter lim="800000"/>
            <a:headEnd/>
            <a:tailEnd/>
          </a:ln>
        </p:spPr>
        <p:txBody>
          <a:bodyPr lIns="45720" tIns="46038" rIns="0" bIns="46038" anchor="ctr" anchorCtr="1"/>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600" b="1" i="0" u="none" strike="noStrike" kern="1200" cap="none" spc="0" normalizeH="0" baseline="0" noProof="0" dirty="0" smtClean="0">
                <a:ln>
                  <a:noFill/>
                </a:ln>
                <a:solidFill>
                  <a:prstClr val="black"/>
                </a:solidFill>
                <a:effectLst/>
                <a:uLnTx/>
                <a:uFillTx/>
                <a:latin typeface="Arial"/>
                <a:ea typeface="+mn-ea"/>
                <a:cs typeface="+mn-cs"/>
              </a:rPr>
              <a:t>HR COMPETENCY AND HQ EXPERIENCE TOURS</a:t>
            </a:r>
            <a:endParaRPr kumimoji="0" lang="en-US" sz="600" b="1" i="0" u="none" strike="noStrike" kern="1200" cap="none" spc="0" normalizeH="0" baseline="0" noProof="0" dirty="0">
              <a:ln>
                <a:noFill/>
              </a:ln>
              <a:solidFill>
                <a:prstClr val="black"/>
              </a:solidFill>
              <a:effectLst/>
              <a:uLnTx/>
              <a:uFillTx/>
              <a:latin typeface="Arial"/>
              <a:ea typeface="+mn-ea"/>
              <a:cs typeface="+mn-cs"/>
            </a:endParaRPr>
          </a:p>
        </p:txBody>
      </p:sp>
      <p:sp>
        <p:nvSpPr>
          <p:cNvPr id="95" name="Rectangle 74"/>
          <p:cNvSpPr>
            <a:spLocks noChangeArrowheads="1"/>
          </p:cNvSpPr>
          <p:nvPr/>
        </p:nvSpPr>
        <p:spPr bwMode="auto">
          <a:xfrm>
            <a:off x="3311949" y="1304361"/>
            <a:ext cx="1861179" cy="203475"/>
          </a:xfrm>
          <a:prstGeom prst="rect">
            <a:avLst/>
          </a:prstGeom>
          <a:solidFill>
            <a:srgbClr val="FFFF99"/>
          </a:solidFill>
          <a:ln w="19050">
            <a:solidFill>
              <a:schemeClr val="tx1"/>
            </a:solidFill>
            <a:miter lim="800000"/>
            <a:headEnd/>
            <a:tailEnd/>
          </a:ln>
        </p:spPr>
        <p:txBody>
          <a:bodyPr lIns="45720" tIns="46038" rIns="0" bIns="46038" anchor="ctr" anchorCtr="1"/>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LCDR LEADERSHIP / SEA / MILESTONE TOUR</a:t>
            </a:r>
            <a:endParaRPr kumimoji="0" lang="en-US" sz="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9" name="Rectangle 74"/>
          <p:cNvSpPr>
            <a:spLocks noChangeArrowheads="1"/>
          </p:cNvSpPr>
          <p:nvPr/>
        </p:nvSpPr>
        <p:spPr bwMode="auto">
          <a:xfrm>
            <a:off x="5169905" y="1307086"/>
            <a:ext cx="1761236" cy="200751"/>
          </a:xfrm>
          <a:prstGeom prst="rect">
            <a:avLst/>
          </a:prstGeom>
          <a:solidFill>
            <a:srgbClr val="FFFF99"/>
          </a:solidFill>
          <a:ln w="19050">
            <a:solidFill>
              <a:schemeClr val="tx1"/>
            </a:solidFill>
            <a:miter lim="800000"/>
            <a:headEnd/>
            <a:tailEnd/>
          </a:ln>
        </p:spPr>
        <p:txBody>
          <a:bodyPr lIns="45720" tIns="46038" rIns="0" bIns="46038" anchor="ctr" anchorCtr="1"/>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CDR LEADERSHIP / MILESTONE TOUR</a:t>
            </a:r>
            <a:endParaRPr kumimoji="0" lang="en-US" sz="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0" name="Rectangle 74"/>
          <p:cNvSpPr>
            <a:spLocks noChangeArrowheads="1"/>
          </p:cNvSpPr>
          <p:nvPr/>
        </p:nvSpPr>
        <p:spPr bwMode="auto">
          <a:xfrm>
            <a:off x="6911069" y="1307620"/>
            <a:ext cx="1247583" cy="200215"/>
          </a:xfrm>
          <a:prstGeom prst="rect">
            <a:avLst/>
          </a:prstGeom>
          <a:solidFill>
            <a:srgbClr val="FFFF99"/>
          </a:solidFill>
          <a:ln w="19050">
            <a:solidFill>
              <a:schemeClr val="tx1"/>
            </a:solidFill>
            <a:miter lim="800000"/>
            <a:headEnd/>
            <a:tailEnd/>
          </a:ln>
        </p:spPr>
        <p:txBody>
          <a:bodyPr lIns="45720" tIns="46038" rIns="0" bIns="46038" anchor="ctr" anchorCtr="1"/>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MAJ CMD / TYCOM, COCOM N1</a:t>
            </a:r>
            <a:endParaRPr kumimoji="0" lang="en-US" sz="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1" name="Rectangle 74"/>
          <p:cNvSpPr>
            <a:spLocks noChangeArrowheads="1"/>
          </p:cNvSpPr>
          <p:nvPr/>
        </p:nvSpPr>
        <p:spPr bwMode="auto">
          <a:xfrm>
            <a:off x="8158654" y="1308305"/>
            <a:ext cx="714672" cy="199530"/>
          </a:xfrm>
          <a:prstGeom prst="rect">
            <a:avLst/>
          </a:prstGeom>
          <a:solidFill>
            <a:srgbClr val="FFFF99"/>
          </a:solidFill>
          <a:ln w="19050">
            <a:solidFill>
              <a:schemeClr val="tx1"/>
            </a:solidFill>
            <a:miter lim="800000"/>
            <a:headEnd/>
            <a:tailEnd/>
          </a:ln>
        </p:spPr>
        <p:txBody>
          <a:bodyPr lIns="45720" tIns="46038" rIns="0" bIns="46038" anchor="ctr" anchorCtr="1"/>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CAPT PINNACLE</a:t>
            </a:r>
            <a:endParaRPr kumimoji="0" lang="en-US" sz="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3" name="Rectangle 74"/>
          <p:cNvSpPr>
            <a:spLocks noChangeArrowheads="1"/>
          </p:cNvSpPr>
          <p:nvPr/>
        </p:nvSpPr>
        <p:spPr bwMode="auto">
          <a:xfrm>
            <a:off x="304118" y="1695123"/>
            <a:ext cx="3620405" cy="165246"/>
          </a:xfrm>
          <a:prstGeom prst="rect">
            <a:avLst/>
          </a:prstGeom>
          <a:solidFill>
            <a:srgbClr val="FFFF99"/>
          </a:solidFill>
          <a:ln w="19050">
            <a:solidFill>
              <a:schemeClr val="tx1"/>
            </a:solidFill>
            <a:miter lim="800000"/>
            <a:headEnd/>
            <a:tailEnd/>
          </a:ln>
        </p:spPr>
        <p:txBody>
          <a:bodyPr lIns="45720" tIns="46038" rIns="0" bIns="46038" anchor="ctr" anchorCtr="1"/>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DECLARE CAREER TRACK</a:t>
            </a:r>
            <a:endParaRPr kumimoji="0" lang="en-US" sz="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4" name="AutoShape 29"/>
          <p:cNvSpPr>
            <a:spLocks noChangeArrowheads="1"/>
          </p:cNvSpPr>
          <p:nvPr/>
        </p:nvSpPr>
        <p:spPr bwMode="auto">
          <a:xfrm>
            <a:off x="896906" y="3101695"/>
            <a:ext cx="1820889" cy="137160"/>
          </a:xfrm>
          <a:prstGeom prst="roundRect">
            <a:avLst>
              <a:gd name="adj" fmla="val 16667"/>
            </a:avLst>
          </a:prstGeom>
          <a:solidFill>
            <a:srgbClr val="FFFF99"/>
          </a:solidFill>
          <a:ln w="9525">
            <a:solidFill>
              <a:schemeClr val="tx1"/>
            </a:solidFill>
            <a:round/>
            <a:headEnd/>
            <a:tailEnd/>
          </a:ln>
        </p:spPr>
        <p:txBody>
          <a:bodyPr wrap="none" lIns="365760" tIns="0" rIns="0" bIns="0" numCol="1" spcCol="91440"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NOVICE (</a:t>
            </a:r>
            <a:r>
              <a:rPr kumimoji="0" lang="en-US" sz="700" b="0" i="0" u="none" strike="noStrike" kern="1200" cap="none" spc="0" normalizeH="0" baseline="0" noProof="0" dirty="0">
                <a:ln>
                  <a:noFill/>
                </a:ln>
                <a:solidFill>
                  <a:prstClr val="black"/>
                </a:solidFill>
                <a:effectLst/>
                <a:uLnTx/>
                <a:uFillTx/>
                <a:latin typeface="Arial"/>
                <a:ea typeface="+mn-ea"/>
                <a:cs typeface="+mn-cs"/>
              </a:rPr>
              <a:t>1 </a:t>
            </a:r>
            <a:r>
              <a:rPr kumimoji="0" lang="en-US" sz="700" b="0" i="0" u="none" strike="noStrike" kern="1200" cap="none" spc="0" normalizeH="0" baseline="0" noProof="0" dirty="0" smtClean="0">
                <a:ln>
                  <a:noFill/>
                </a:ln>
                <a:solidFill>
                  <a:prstClr val="black"/>
                </a:solidFill>
                <a:effectLst/>
                <a:uLnTx/>
                <a:uFillTx/>
                <a:latin typeface="Arial"/>
                <a:ea typeface="+mn-ea"/>
                <a:cs typeface="+mn-cs"/>
              </a:rPr>
              <a:t>Tour</a:t>
            </a: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AutoShape 29"/>
          <p:cNvSpPr>
            <a:spLocks noChangeArrowheads="1"/>
          </p:cNvSpPr>
          <p:nvPr/>
        </p:nvSpPr>
        <p:spPr bwMode="auto">
          <a:xfrm>
            <a:off x="2729048" y="3101695"/>
            <a:ext cx="1776264" cy="137160"/>
          </a:xfrm>
          <a:prstGeom prst="roundRect">
            <a:avLst>
              <a:gd name="adj" fmla="val 16667"/>
            </a:avLst>
          </a:prstGeom>
          <a:solidFill>
            <a:srgbClr val="FFFF99"/>
          </a:solidFill>
          <a:ln w="9525">
            <a:solidFill>
              <a:schemeClr val="tx1"/>
            </a:solidFill>
            <a:round/>
            <a:headEnd/>
            <a:tailEnd/>
          </a:ln>
        </p:spPr>
        <p:txBody>
          <a:bodyPr wrap="none" lIns="274320" tIns="0" rIns="0" bIns="0" numCol="1" spcCol="91440"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INTERMEDIATE (</a:t>
            </a:r>
            <a:r>
              <a:rPr kumimoji="0" lang="en-US" sz="700" b="0" i="0" u="none" strike="noStrike" kern="1200" cap="none" spc="0" normalizeH="0" baseline="0" noProof="0" dirty="0" smtClean="0">
                <a:ln>
                  <a:noFill/>
                </a:ln>
                <a:solidFill>
                  <a:prstClr val="black"/>
                </a:solidFill>
                <a:effectLst/>
                <a:uLnTx/>
                <a:uFillTx/>
                <a:latin typeface="Arial"/>
                <a:ea typeface="+mn-ea"/>
                <a:cs typeface="+mn-cs"/>
              </a:rPr>
              <a:t>≥ </a:t>
            </a:r>
            <a:r>
              <a:rPr kumimoji="0" lang="en-US" sz="700" b="0" i="0" u="none" strike="noStrike" kern="1200" cap="none" spc="0" normalizeH="0" baseline="0" noProof="0" dirty="0">
                <a:ln>
                  <a:noFill/>
                </a:ln>
                <a:solidFill>
                  <a:prstClr val="black"/>
                </a:solidFill>
                <a:effectLst/>
                <a:uLnTx/>
                <a:uFillTx/>
                <a:latin typeface="Arial"/>
                <a:ea typeface="+mn-ea"/>
                <a:cs typeface="+mn-cs"/>
              </a:rPr>
              <a:t>2 Tours + </a:t>
            </a:r>
            <a:r>
              <a:rPr kumimoji="0" lang="en-US" sz="700" b="0" i="0" u="none" strike="noStrike" kern="1200" cap="none" spc="0" normalizeH="0" baseline="0" noProof="0" dirty="0" smtClean="0">
                <a:ln>
                  <a:noFill/>
                </a:ln>
                <a:solidFill>
                  <a:prstClr val="black"/>
                </a:solidFill>
                <a:effectLst/>
                <a:uLnTx/>
                <a:uFillTx/>
                <a:latin typeface="Arial"/>
                <a:ea typeface="+mn-ea"/>
                <a:cs typeface="+mn-cs"/>
              </a:rPr>
              <a:t>PQS)</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2" name="AutoShape 29"/>
          <p:cNvSpPr>
            <a:spLocks noChangeArrowheads="1"/>
          </p:cNvSpPr>
          <p:nvPr/>
        </p:nvSpPr>
        <p:spPr bwMode="auto">
          <a:xfrm>
            <a:off x="4519661" y="3101695"/>
            <a:ext cx="1813002" cy="137160"/>
          </a:xfrm>
          <a:prstGeom prst="roundRect">
            <a:avLst>
              <a:gd name="adj" fmla="val 16667"/>
            </a:avLst>
          </a:prstGeom>
          <a:solidFill>
            <a:srgbClr val="FFFF99"/>
          </a:solidFill>
          <a:ln w="9525">
            <a:solidFill>
              <a:schemeClr val="tx1"/>
            </a:solidFill>
            <a:round/>
            <a:headEnd/>
            <a:tailEnd/>
          </a:ln>
        </p:spPr>
        <p:txBody>
          <a:bodyPr wrap="none" lIns="274320" tIns="0" rIns="0" bIns="0" numCol="1" spcCol="91440" anchor="ctr"/>
          <a:lstStyle/>
          <a:p>
            <a:pPr marL="0" marR="0" lvl="0" indent="0" algn="l" defTabSz="457200" rtl="0" eaLnBrk="0" fontAlgn="base" latinLnBrk="0" hangingPunct="0">
              <a:lnSpc>
                <a:spcPts val="700"/>
              </a:lnSpc>
              <a:spcBef>
                <a:spcPct val="0"/>
              </a:spcBef>
              <a:spcAft>
                <a:spcPct val="0"/>
              </a:spcAft>
              <a:buClrTx/>
              <a:buSzTx/>
              <a:buFontTx/>
              <a:buNone/>
              <a:tabLst/>
              <a:defRPr/>
            </a:pPr>
            <a:r>
              <a:rPr kumimoji="0" lang="en-US" sz="7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ADVANCED (</a:t>
            </a:r>
            <a:r>
              <a:rPr kumimoji="0" lang="en-US" sz="700" b="0" i="0" u="none" strike="noStrike" kern="1200" cap="none" spc="0" normalizeH="0" baseline="0" noProof="0" dirty="0" smtClean="0">
                <a:ln>
                  <a:noFill/>
                </a:ln>
                <a:solidFill>
                  <a:prstClr val="black"/>
                </a:solidFill>
                <a:effectLst/>
                <a:uLnTx/>
                <a:uFillTx/>
                <a:latin typeface="Arial"/>
                <a:ea typeface="+mn-ea"/>
                <a:cs typeface="+mn-cs"/>
              </a:rPr>
              <a:t>≥ </a:t>
            </a:r>
            <a:r>
              <a:rPr kumimoji="0" lang="en-US" sz="700" b="0" i="0" u="none" strike="noStrike" kern="1200" cap="none" spc="0" normalizeH="0" baseline="0" noProof="0" dirty="0">
                <a:ln>
                  <a:noFill/>
                </a:ln>
                <a:solidFill>
                  <a:prstClr val="black"/>
                </a:solidFill>
                <a:effectLst/>
                <a:uLnTx/>
                <a:uFillTx/>
                <a:latin typeface="Arial"/>
                <a:ea typeface="+mn-ea"/>
                <a:cs typeface="+mn-cs"/>
              </a:rPr>
              <a:t>3 Tours + </a:t>
            </a:r>
            <a:r>
              <a:rPr kumimoji="0" lang="en-US" sz="700" b="0" i="0" u="none" strike="noStrike" kern="1200" cap="none" spc="0" normalizeH="0" baseline="0" noProof="0" dirty="0" smtClean="0">
                <a:ln>
                  <a:noFill/>
                </a:ln>
                <a:solidFill>
                  <a:prstClr val="black"/>
                </a:solidFill>
                <a:effectLst/>
                <a:uLnTx/>
                <a:uFillTx/>
                <a:latin typeface="Arial"/>
                <a:ea typeface="+mn-ea"/>
                <a:cs typeface="+mn-cs"/>
              </a:rPr>
              <a:t>PQS</a:t>
            </a: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AutoShape 29"/>
          <p:cNvSpPr>
            <a:spLocks noChangeArrowheads="1"/>
          </p:cNvSpPr>
          <p:nvPr/>
        </p:nvSpPr>
        <p:spPr bwMode="auto">
          <a:xfrm>
            <a:off x="6341571" y="3101691"/>
            <a:ext cx="1808012" cy="137160"/>
          </a:xfrm>
          <a:prstGeom prst="roundRect">
            <a:avLst>
              <a:gd name="adj" fmla="val 16667"/>
            </a:avLst>
          </a:prstGeom>
          <a:solidFill>
            <a:srgbClr val="FFFF99"/>
          </a:solidFill>
          <a:ln w="9525">
            <a:solidFill>
              <a:schemeClr val="tx1"/>
            </a:solidFill>
            <a:round/>
            <a:headEnd/>
            <a:tailEnd/>
          </a:ln>
        </p:spPr>
        <p:txBody>
          <a:bodyPr wrap="none" lIns="274320" tIns="0" rIns="0" bIns="0" numCol="1" spcCol="0"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EXPERT </a:t>
            </a:r>
            <a:r>
              <a:rPr kumimoji="0" lang="en-US" sz="7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700" b="0" i="0" u="none" strike="noStrike" kern="1200" cap="none" spc="0" normalizeH="0" baseline="0" noProof="0" dirty="0" smtClean="0">
                <a:ln>
                  <a:noFill/>
                </a:ln>
                <a:solidFill>
                  <a:prstClr val="black"/>
                </a:solidFill>
                <a:effectLst/>
                <a:uLnTx/>
                <a:uFillTx/>
                <a:latin typeface="Arial"/>
                <a:ea typeface="+mn-ea"/>
                <a:cs typeface="+mn-cs"/>
              </a:rPr>
              <a:t>≥ </a:t>
            </a:r>
            <a:r>
              <a:rPr kumimoji="0" lang="en-US" sz="700" b="0" i="0" u="none" strike="noStrike" kern="1200" cap="none" spc="0" normalizeH="0" baseline="0" noProof="0" dirty="0">
                <a:ln>
                  <a:noFill/>
                </a:ln>
                <a:solidFill>
                  <a:prstClr val="black"/>
                </a:solidFill>
                <a:effectLst/>
                <a:uLnTx/>
                <a:uFillTx/>
                <a:latin typeface="Arial"/>
                <a:ea typeface="+mn-ea"/>
                <a:cs typeface="+mn-cs"/>
              </a:rPr>
              <a:t>4 </a:t>
            </a:r>
            <a:r>
              <a:rPr kumimoji="0" lang="en-US" sz="700" b="0" i="0" u="none" strike="noStrike" kern="1200" cap="none" spc="0" normalizeH="0" baseline="0" noProof="0" dirty="0" smtClean="0">
                <a:ln>
                  <a:noFill/>
                </a:ln>
                <a:solidFill>
                  <a:prstClr val="black"/>
                </a:solidFill>
                <a:effectLst/>
                <a:uLnTx/>
                <a:uFillTx/>
                <a:latin typeface="Arial"/>
                <a:ea typeface="+mn-ea"/>
                <a:cs typeface="+mn-cs"/>
              </a:rPr>
              <a:t>Tours</a:t>
            </a: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7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AutoShape 29"/>
          <p:cNvSpPr>
            <a:spLocks noChangeArrowheads="1"/>
          </p:cNvSpPr>
          <p:nvPr/>
        </p:nvSpPr>
        <p:spPr bwMode="auto">
          <a:xfrm>
            <a:off x="8160397" y="3101694"/>
            <a:ext cx="887511" cy="137160"/>
          </a:xfrm>
          <a:prstGeom prst="roundRect">
            <a:avLst>
              <a:gd name="adj" fmla="val 16667"/>
            </a:avLst>
          </a:prstGeom>
          <a:solidFill>
            <a:srgbClr val="FFFF99"/>
          </a:solidFill>
          <a:ln w="9525">
            <a:solidFill>
              <a:schemeClr val="tx1"/>
            </a:solidFill>
            <a:round/>
            <a:headEnd/>
            <a:tailEnd/>
          </a:ln>
        </p:spPr>
        <p:txBody>
          <a:bodyPr wrap="none" lIns="91440" tIns="0" rIns="91440" bIns="0" numCol="1" spcCol="0"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PINNACLE</a:t>
            </a:r>
            <a:endParaRPr kumimoji="0" lang="en-US" sz="7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2" name="Text Box 26"/>
          <p:cNvSpPr txBox="1">
            <a:spLocks noChangeArrowheads="1"/>
          </p:cNvSpPr>
          <p:nvPr/>
        </p:nvSpPr>
        <p:spPr bwMode="auto">
          <a:xfrm>
            <a:off x="33126" y="5426306"/>
            <a:ext cx="6913566" cy="477054"/>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Arial"/>
                <a:ea typeface="+mn-ea"/>
                <a:cs typeface="Times New Roman" pitchFamily="18" charset="0"/>
              </a:rPr>
              <a:t>*FR2 officers will have to leave FR2 Career Track to complete LCDR and CDR Command and Leadership tours</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Arial"/>
                <a:ea typeface="+mn-ea"/>
                <a:cs typeface="Times New Roman" pitchFamily="18" charset="0"/>
              </a:rPr>
              <a:t>**Nominative Billet (1000 coded)</a:t>
            </a:r>
            <a:endParaRPr kumimoji="0" lang="en-US" sz="1000" b="1"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sp>
        <p:nvSpPr>
          <p:cNvPr id="115" name="AutoShape 44"/>
          <p:cNvSpPr>
            <a:spLocks noChangeArrowheads="1"/>
          </p:cNvSpPr>
          <p:nvPr/>
        </p:nvSpPr>
        <p:spPr bwMode="auto">
          <a:xfrm>
            <a:off x="6635048" y="5822172"/>
            <a:ext cx="1463040" cy="137160"/>
          </a:xfrm>
          <a:prstGeom prst="roundRect">
            <a:avLst>
              <a:gd name="adj" fmla="val 16667"/>
            </a:avLst>
          </a:prstGeom>
          <a:solidFill>
            <a:schemeClr val="bg1">
              <a:lumMod val="85000"/>
            </a:schemeClr>
          </a:solidFill>
          <a:ln w="9525">
            <a:solidFill>
              <a:schemeClr val="tx1"/>
            </a:solidFill>
            <a:round/>
            <a:headEnd/>
            <a:tailEnd/>
          </a:ln>
        </p:spPr>
        <p:txBody>
          <a:bodyPr wrap="none" lIns="0" r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50" b="1" i="0" u="none" strike="noStrike" kern="1200" cap="none" spc="0" normalizeH="0" baseline="0" noProof="0" dirty="0" smtClean="0">
                <a:ln>
                  <a:noFill/>
                </a:ln>
                <a:solidFill>
                  <a:prstClr val="black"/>
                </a:solidFill>
                <a:effectLst/>
                <a:uLnTx/>
                <a:uFillTx/>
                <a:latin typeface="Arial"/>
                <a:ea typeface="+mn-ea"/>
                <a:cs typeface="+mn-cs"/>
              </a:rPr>
              <a:t>VALUED SUBSPECIALTIES</a:t>
            </a:r>
          </a:p>
        </p:txBody>
      </p:sp>
      <p:graphicFrame>
        <p:nvGraphicFramePr>
          <p:cNvPr id="117" name="Table 116"/>
          <p:cNvGraphicFramePr>
            <a:graphicFrameLocks noGrp="1"/>
          </p:cNvGraphicFramePr>
          <p:nvPr>
            <p:extLst/>
          </p:nvPr>
        </p:nvGraphicFramePr>
        <p:xfrm>
          <a:off x="5689842" y="5987739"/>
          <a:ext cx="3353355" cy="548640"/>
        </p:xfrm>
        <a:graphic>
          <a:graphicData uri="http://schemas.openxmlformats.org/drawingml/2006/table">
            <a:tbl>
              <a:tblPr firstRow="1" bandRow="1">
                <a:tableStyleId>{5C22544A-7EE6-4342-B048-85BDC9FD1C3A}</a:tableStyleId>
              </a:tblPr>
              <a:tblGrid>
                <a:gridCol w="355202">
                  <a:extLst>
                    <a:ext uri="{9D8B030D-6E8A-4147-A177-3AD203B41FA5}">
                      <a16:colId xmlns:a16="http://schemas.microsoft.com/office/drawing/2014/main" val="853604891"/>
                    </a:ext>
                  </a:extLst>
                </a:gridCol>
                <a:gridCol w="1367790">
                  <a:extLst>
                    <a:ext uri="{9D8B030D-6E8A-4147-A177-3AD203B41FA5}">
                      <a16:colId xmlns:a16="http://schemas.microsoft.com/office/drawing/2014/main" val="3025653506"/>
                    </a:ext>
                  </a:extLst>
                </a:gridCol>
                <a:gridCol w="337185">
                  <a:extLst>
                    <a:ext uri="{9D8B030D-6E8A-4147-A177-3AD203B41FA5}">
                      <a16:colId xmlns:a16="http://schemas.microsoft.com/office/drawing/2014/main" val="1961762157"/>
                    </a:ext>
                  </a:extLst>
                </a:gridCol>
                <a:gridCol w="1293178">
                  <a:extLst>
                    <a:ext uri="{9D8B030D-6E8A-4147-A177-3AD203B41FA5}">
                      <a16:colId xmlns:a16="http://schemas.microsoft.com/office/drawing/2014/main" val="2924404491"/>
                    </a:ext>
                  </a:extLst>
                </a:gridCol>
              </a:tblGrid>
              <a:tr h="137160">
                <a:tc>
                  <a:txBody>
                    <a:bodyPr/>
                    <a:lstStyle/>
                    <a:p>
                      <a:pPr algn="ctr"/>
                      <a:r>
                        <a:rPr lang="en-US" sz="600" b="0" dirty="0" smtClean="0">
                          <a:solidFill>
                            <a:schemeClr val="tx1"/>
                          </a:solidFill>
                        </a:rPr>
                        <a:t>31XX</a:t>
                      </a:r>
                      <a:endParaRPr lang="en-US" sz="600" b="0" dirty="0">
                        <a:solidFill>
                          <a:schemeClr val="tx1"/>
                        </a:solidFill>
                      </a:endParaRPr>
                    </a:p>
                  </a:txBody>
                  <a:tcPr marL="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r>
                        <a:rPr lang="en-US" sz="600" b="0" dirty="0" smtClean="0">
                          <a:solidFill>
                            <a:schemeClr val="tx1"/>
                          </a:solidFill>
                        </a:rPr>
                        <a:t>Financial Management</a:t>
                      </a:r>
                      <a:endParaRPr lang="en-US" sz="600" b="0" dirty="0">
                        <a:solidFill>
                          <a:schemeClr val="tx1"/>
                        </a:solidFill>
                      </a:endParaRPr>
                    </a:p>
                  </a:txBody>
                  <a:tcPr marL="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600" b="0" dirty="0" smtClean="0">
                          <a:solidFill>
                            <a:schemeClr val="tx1"/>
                          </a:solidFill>
                        </a:rPr>
                        <a:t>3150</a:t>
                      </a:r>
                      <a:endParaRPr lang="en-US" sz="600" b="0" dirty="0">
                        <a:solidFill>
                          <a:schemeClr val="tx1"/>
                        </a:solidFill>
                      </a:endParaRPr>
                    </a:p>
                  </a:txBody>
                  <a:tcPr marL="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r>
                        <a:rPr lang="en-US" sz="600" b="0" dirty="0" smtClean="0">
                          <a:solidFill>
                            <a:schemeClr val="tx1"/>
                          </a:solidFill>
                        </a:rPr>
                        <a:t>Training &amp; Education</a:t>
                      </a:r>
                      <a:endParaRPr lang="en-US" sz="600" b="0" dirty="0">
                        <a:solidFill>
                          <a:schemeClr val="tx1"/>
                        </a:solidFill>
                      </a:endParaRPr>
                    </a:p>
                  </a:txBody>
                  <a:tcPr marL="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3978463884"/>
                  </a:ext>
                </a:extLst>
              </a:tr>
              <a:tr h="137160">
                <a:tc>
                  <a:txBody>
                    <a:bodyPr/>
                    <a:lstStyle/>
                    <a:p>
                      <a:pPr algn="ctr"/>
                      <a:r>
                        <a:rPr lang="en-US" sz="600" b="0" dirty="0" smtClean="0">
                          <a:solidFill>
                            <a:schemeClr val="tx1"/>
                          </a:solidFill>
                        </a:rPr>
                        <a:t>3130</a:t>
                      </a:r>
                      <a:endParaRPr lang="en-US" sz="600" b="0" dirty="0">
                        <a:solidFill>
                          <a:schemeClr val="tx1"/>
                        </a:solidFill>
                      </a:endParaRPr>
                    </a:p>
                  </a:txBody>
                  <a:tcPr marL="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r>
                        <a:rPr lang="en-US" sz="600" b="0" dirty="0" smtClean="0">
                          <a:solidFill>
                            <a:schemeClr val="tx1"/>
                          </a:solidFill>
                        </a:rPr>
                        <a:t>Manpower Systems Analysis</a:t>
                      </a:r>
                      <a:endParaRPr lang="en-US" sz="600" b="0" dirty="0">
                        <a:solidFill>
                          <a:schemeClr val="tx1"/>
                        </a:solidFill>
                      </a:endParaRPr>
                    </a:p>
                  </a:txBody>
                  <a:tcPr marL="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600" b="0" dirty="0" smtClean="0">
                          <a:solidFill>
                            <a:schemeClr val="tx1"/>
                          </a:solidFill>
                        </a:rPr>
                        <a:t>321X</a:t>
                      </a:r>
                      <a:endParaRPr lang="en-US" sz="600" b="0" dirty="0">
                        <a:solidFill>
                          <a:schemeClr val="tx1"/>
                        </a:solidFill>
                      </a:endParaRPr>
                    </a:p>
                  </a:txBody>
                  <a:tcPr marL="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r>
                        <a:rPr lang="en-US" sz="600" b="0" dirty="0" smtClean="0">
                          <a:solidFill>
                            <a:schemeClr val="tx1"/>
                          </a:solidFill>
                        </a:rPr>
                        <a:t>Operations</a:t>
                      </a:r>
                      <a:r>
                        <a:rPr lang="en-US" sz="600" b="0" baseline="0" dirty="0" smtClean="0">
                          <a:solidFill>
                            <a:schemeClr val="tx1"/>
                          </a:solidFill>
                        </a:rPr>
                        <a:t> Analysis</a:t>
                      </a:r>
                      <a:endParaRPr lang="en-US" sz="600" b="0" dirty="0">
                        <a:solidFill>
                          <a:schemeClr val="tx1"/>
                        </a:solidFill>
                      </a:endParaRPr>
                    </a:p>
                  </a:txBody>
                  <a:tcPr marL="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75806970"/>
                  </a:ext>
                </a:extLst>
              </a:tr>
              <a:tr h="137160">
                <a:tc>
                  <a:txBody>
                    <a:bodyPr/>
                    <a:lstStyle/>
                    <a:p>
                      <a:pPr algn="ctr"/>
                      <a:r>
                        <a:rPr lang="en-US" sz="600" b="0" dirty="0" smtClean="0">
                          <a:solidFill>
                            <a:schemeClr val="tx1"/>
                          </a:solidFill>
                        </a:rPr>
                        <a:t>S</a:t>
                      </a:r>
                      <a:endParaRPr lang="en-US" sz="600" b="0" dirty="0">
                        <a:solidFill>
                          <a:schemeClr val="tx1"/>
                        </a:solidFill>
                      </a:endParaRPr>
                    </a:p>
                  </a:txBody>
                  <a:tcPr marL="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r>
                        <a:rPr lang="en-US" sz="600" b="0" dirty="0" smtClean="0">
                          <a:solidFill>
                            <a:schemeClr val="tx1"/>
                          </a:solidFill>
                        </a:rPr>
                        <a:t>18 Month</a:t>
                      </a:r>
                      <a:r>
                        <a:rPr lang="en-US" sz="600" b="0" baseline="0" dirty="0" smtClean="0">
                          <a:solidFill>
                            <a:schemeClr val="tx1"/>
                          </a:solidFill>
                        </a:rPr>
                        <a:t> Experience Tour</a:t>
                      </a:r>
                      <a:endParaRPr lang="en-US" sz="600" b="0" dirty="0">
                        <a:solidFill>
                          <a:schemeClr val="tx1"/>
                        </a:solidFill>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600" b="0" dirty="0" smtClean="0">
                          <a:solidFill>
                            <a:schemeClr val="tx1"/>
                          </a:solidFill>
                        </a:rPr>
                        <a:t>P</a:t>
                      </a:r>
                      <a:endParaRPr lang="en-US" sz="600" b="0" dirty="0">
                        <a:solidFill>
                          <a:schemeClr val="tx1"/>
                        </a:solidFill>
                      </a:endParaRPr>
                    </a:p>
                  </a:txBody>
                  <a:tcPr marL="4572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r>
                        <a:rPr lang="en-US" sz="600" b="0" dirty="0" smtClean="0">
                          <a:solidFill>
                            <a:schemeClr val="tx1"/>
                          </a:solidFill>
                        </a:rPr>
                        <a:t>Graduate Degree</a:t>
                      </a:r>
                      <a:endParaRPr lang="en-US" sz="600" b="0" dirty="0">
                        <a:solidFill>
                          <a:schemeClr val="tx1"/>
                        </a:solidFill>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572940668"/>
                  </a:ext>
                </a:extLst>
              </a:tr>
              <a:tr h="137160">
                <a:tc>
                  <a:txBody>
                    <a:bodyPr/>
                    <a:lstStyle/>
                    <a:p>
                      <a:pPr algn="ctr"/>
                      <a:r>
                        <a:rPr lang="en-US" sz="600" b="0" dirty="0" smtClean="0">
                          <a:solidFill>
                            <a:schemeClr val="tx1"/>
                          </a:solidFill>
                        </a:rPr>
                        <a:t>R</a:t>
                      </a:r>
                      <a:endParaRPr lang="en-US" sz="600" b="0" dirty="0">
                        <a:solidFill>
                          <a:schemeClr val="tx1"/>
                        </a:solidFill>
                      </a:endParaRPr>
                    </a:p>
                  </a:txBody>
                  <a:tcPr marL="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r>
                        <a:rPr lang="en-US" sz="600" b="0" dirty="0" smtClean="0">
                          <a:solidFill>
                            <a:schemeClr val="tx1"/>
                          </a:solidFill>
                        </a:rPr>
                        <a:t>Two Separate</a:t>
                      </a:r>
                      <a:r>
                        <a:rPr lang="en-US" sz="600" b="0" baseline="0" dirty="0" smtClean="0">
                          <a:solidFill>
                            <a:schemeClr val="tx1"/>
                          </a:solidFill>
                        </a:rPr>
                        <a:t> 18 Mo. Tours - Proven</a:t>
                      </a:r>
                      <a:endParaRPr lang="en-US" sz="600" b="0" dirty="0">
                        <a:solidFill>
                          <a:schemeClr val="tx1"/>
                        </a:solidFill>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600" b="0" dirty="0" smtClean="0">
                          <a:solidFill>
                            <a:schemeClr val="tx1"/>
                          </a:solidFill>
                        </a:rPr>
                        <a:t>Q</a:t>
                      </a:r>
                      <a:endParaRPr lang="en-US" sz="600" b="0" dirty="0">
                        <a:solidFill>
                          <a:schemeClr val="tx1"/>
                        </a:solidFill>
                      </a:endParaRPr>
                    </a:p>
                  </a:txBody>
                  <a:tcPr marL="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r>
                        <a:rPr lang="en-US" sz="600" b="0" dirty="0" smtClean="0">
                          <a:solidFill>
                            <a:schemeClr val="tx1"/>
                          </a:solidFill>
                        </a:rPr>
                        <a:t>(P)</a:t>
                      </a:r>
                      <a:r>
                        <a:rPr lang="en-US" sz="600" b="0" baseline="0" dirty="0" smtClean="0">
                          <a:solidFill>
                            <a:schemeClr val="tx1"/>
                          </a:solidFill>
                        </a:rPr>
                        <a:t> Degree + 18 Mo. Tour – Proven</a:t>
                      </a:r>
                      <a:endParaRPr lang="en-US" sz="600" b="0" dirty="0">
                        <a:solidFill>
                          <a:schemeClr val="tx1"/>
                        </a:solidFill>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636090041"/>
                  </a:ext>
                </a:extLst>
              </a:tr>
            </a:tbl>
          </a:graphicData>
        </a:graphic>
      </p:graphicFrame>
      <p:sp>
        <p:nvSpPr>
          <p:cNvPr id="93" name="Slide Number Placeholder 3"/>
          <p:cNvSpPr>
            <a:spLocks noGrp="1"/>
          </p:cNvSpPr>
          <p:nvPr>
            <p:ph type="sldNum" sz="quarter" idx="12"/>
          </p:nvPr>
        </p:nvSpPr>
        <p:spPr>
          <a:xfrm>
            <a:off x="8381997" y="6617253"/>
            <a:ext cx="533400" cy="24074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4AB8AB-3EBC-43BA-8934-64629AF21890}"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93976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CNO_Brief_Template_v5">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CNO_Brief_Template_v5">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NO_Brief_Template_v5-MyHR">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NO_Brief_Template_v5">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34A8C85D86774B99BA26430B2C4302" ma:contentTypeVersion="0" ma:contentTypeDescription="Create a new document." ma:contentTypeScope="" ma:versionID="2f376071bf9eedf8436767a41fb65490">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2A2070-C5BA-4C75-BCBC-8BA5750017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AC08F35-F15D-4660-8D55-0324AD82437D}">
  <ds:schemaRefs>
    <ds:schemaRef ds:uri="http://schemas.microsoft.com/sharepoint/v3/contenttype/forms"/>
  </ds:schemaRefs>
</ds:datastoreItem>
</file>

<file path=customXml/itemProps3.xml><?xml version="1.0" encoding="utf-8"?>
<ds:datastoreItem xmlns:ds="http://schemas.openxmlformats.org/officeDocument/2006/customXml" ds:itemID="{1F1A0AB2-A064-4B50-A061-4E8655A8CD25}">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765</TotalTime>
  <Words>1191</Words>
  <Application>Microsoft Office PowerPoint</Application>
  <PresentationFormat>On-screen Show (4:3)</PresentationFormat>
  <Paragraphs>161</Paragraphs>
  <Slides>5</Slides>
  <Notes>4</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5</vt:i4>
      </vt:variant>
    </vt:vector>
  </HeadingPairs>
  <TitlesOfParts>
    <vt:vector size="13" baseType="lpstr">
      <vt:lpstr>Arial</vt:lpstr>
      <vt:lpstr>Calibri</vt:lpstr>
      <vt:lpstr>Times New Roman</vt:lpstr>
      <vt:lpstr>Wingdings</vt:lpstr>
      <vt:lpstr>CNO_Brief_Template_v5</vt:lpstr>
      <vt:lpstr>6_CNO_Brief_Template_v5</vt:lpstr>
      <vt:lpstr>1_CNO_Brief_Template_v5-MyHR</vt:lpstr>
      <vt:lpstr>2_CNO_Brief_Template_v5</vt:lpstr>
      <vt:lpstr>FY-25 Active-Duty Line Community Brief Disclaimer</vt:lpstr>
      <vt:lpstr>PowerPoint Presentation</vt:lpstr>
      <vt:lpstr>FY-25 Active-Duty Merit Reorder Disclaimer</vt:lpstr>
      <vt:lpstr>PowerPoint Presentation</vt:lpstr>
      <vt:lpstr>PowerPoint Presentation</vt:lpstr>
    </vt:vector>
  </TitlesOfParts>
  <Company>HPES NMCI 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FY-24 Active-Duty Merit Reorder Disclaimer</dc:title>
  <dc:creator>Ball, W E (Bill) CDR USN NSA MID SOUTH MIL TN (USA)</dc:creator>
  <cp:lastModifiedBy>Mosby, Christy M CIV USN COMNAVCRUITCOM (USA)</cp:lastModifiedBy>
  <cp:revision>41</cp:revision>
  <cp:lastPrinted>2023-10-03T18:37:55Z</cp:lastPrinted>
  <dcterms:created xsi:type="dcterms:W3CDTF">2022-08-15T15:53:03Z</dcterms:created>
  <dcterms:modified xsi:type="dcterms:W3CDTF">2023-12-08T16:41:08Z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0x0101004634A8C85D86774B99BA26430B2C4302</vt:lpwstr>
  </property>
</Properties>
</file>